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2" r:id="rId3"/>
    <p:sldId id="259" r:id="rId4"/>
    <p:sldId id="276" r:id="rId5"/>
    <p:sldId id="277" r:id="rId6"/>
    <p:sldId id="278" r:id="rId7"/>
    <p:sldId id="273" r:id="rId8"/>
    <p:sldId id="274" r:id="rId9"/>
    <p:sldId id="275" r:id="rId10"/>
    <p:sldId id="268"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686D"/>
    <a:srgbClr val="6B5874"/>
    <a:srgbClr val="D5CFD8"/>
    <a:srgbClr val="EAE7E2"/>
    <a:srgbClr val="FFE7A9"/>
    <a:srgbClr val="F2F0EE"/>
    <a:srgbClr val="E6E6E6"/>
    <a:srgbClr val="4B4851"/>
    <a:srgbClr val="A48DAA"/>
    <a:srgbClr val="A3D1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763" autoAdjust="0"/>
  </p:normalViewPr>
  <p:slideViewPr>
    <p:cSldViewPr snapToGrid="0">
      <p:cViewPr varScale="1">
        <p:scale>
          <a:sx n="103" d="100"/>
          <a:sy n="103" d="100"/>
        </p:scale>
        <p:origin x="91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C4525-3A58-44CF-95F2-706A97714523}" type="datetimeFigureOut">
              <a:rPr lang="en-US" smtClean="0"/>
              <a:t>6/22/2019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DCEE7-4E26-4C0D-A372-228A28526C09}" type="slidenum">
              <a:rPr lang="en-US" smtClean="0"/>
              <a:t>‹#›</a:t>
            </a:fld>
            <a:endParaRPr lang="en-US"/>
          </a:p>
        </p:txBody>
      </p:sp>
    </p:spTree>
    <p:extLst>
      <p:ext uri="{BB962C8B-B14F-4D97-AF65-F5344CB8AC3E}">
        <p14:creationId xmlns:p14="http://schemas.microsoft.com/office/powerpoint/2010/main" val="1472555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edding-spot.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wenty20.com/photos/b2d248a2-baec-4268-beb6-1ebfc031432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2DCEE7-4E26-4C0D-A372-228A28526C09}" type="slidenum">
              <a:rPr lang="en-US" smtClean="0"/>
              <a:t>1</a:t>
            </a:fld>
            <a:endParaRPr lang="en-US"/>
          </a:p>
        </p:txBody>
      </p:sp>
    </p:spTree>
    <p:extLst>
      <p:ext uri="{BB962C8B-B14F-4D97-AF65-F5344CB8AC3E}">
        <p14:creationId xmlns:p14="http://schemas.microsoft.com/office/powerpoint/2010/main" val="230542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hlinkClick r:id="rId3"/>
              </a:rPr>
              <a:t>Website for the photo: </a:t>
            </a:r>
          </a:p>
          <a:p>
            <a:r>
              <a:rPr lang="en-US" dirty="0">
                <a:hlinkClick r:id="rId4"/>
              </a:rPr>
              <a:t>https://www.twenty20.com/photos/b2d248a2-baec-4268-beb6-1ebfc0314329</a:t>
            </a:r>
            <a:endParaRPr lang="en-US" dirty="0"/>
          </a:p>
          <a:p>
            <a:endParaRPr lang="en-US" dirty="0">
              <a:hlinkClick r:id="rId3"/>
            </a:endParaRPr>
          </a:p>
          <a:p>
            <a:endParaRPr lang="en-US" dirty="0">
              <a:hlinkClick r:id="rId3"/>
            </a:endParaRPr>
          </a:p>
          <a:p>
            <a:r>
              <a:rPr lang="en-US" dirty="0">
                <a:hlinkClick r:id="rId3"/>
              </a:rPr>
              <a:t>https://www.wedding-spot.com/</a:t>
            </a:r>
            <a:endParaRPr lang="en-US" dirty="0"/>
          </a:p>
        </p:txBody>
      </p:sp>
      <p:sp>
        <p:nvSpPr>
          <p:cNvPr id="4" name="Slide Number Placeholder 3"/>
          <p:cNvSpPr>
            <a:spLocks noGrp="1"/>
          </p:cNvSpPr>
          <p:nvPr>
            <p:ph type="sldNum" sz="quarter" idx="5"/>
          </p:nvPr>
        </p:nvSpPr>
        <p:spPr/>
        <p:txBody>
          <a:bodyPr/>
          <a:lstStyle/>
          <a:p>
            <a:fld id="{9A2DCEE7-4E26-4C0D-A372-228A28526C09}" type="slidenum">
              <a:rPr lang="en-US" smtClean="0"/>
              <a:t>3</a:t>
            </a:fld>
            <a:endParaRPr lang="en-US"/>
          </a:p>
        </p:txBody>
      </p:sp>
    </p:spTree>
    <p:extLst>
      <p:ext uri="{BB962C8B-B14F-4D97-AF65-F5344CB8AC3E}">
        <p14:creationId xmlns:p14="http://schemas.microsoft.com/office/powerpoint/2010/main" val="308438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hovering over a word, turn the word the same color purple as rest of purple text on screen</a:t>
            </a:r>
          </a:p>
        </p:txBody>
      </p:sp>
      <p:sp>
        <p:nvSpPr>
          <p:cNvPr id="4" name="Slide Number Placeholder 3"/>
          <p:cNvSpPr>
            <a:spLocks noGrp="1"/>
          </p:cNvSpPr>
          <p:nvPr>
            <p:ph type="sldNum" sz="quarter" idx="5"/>
          </p:nvPr>
        </p:nvSpPr>
        <p:spPr/>
        <p:txBody>
          <a:bodyPr/>
          <a:lstStyle/>
          <a:p>
            <a:fld id="{9A2DCEE7-4E26-4C0D-A372-228A28526C09}" type="slidenum">
              <a:rPr lang="en-US" smtClean="0"/>
              <a:t>7</a:t>
            </a:fld>
            <a:endParaRPr lang="en-US"/>
          </a:p>
        </p:txBody>
      </p:sp>
    </p:spTree>
    <p:extLst>
      <p:ext uri="{BB962C8B-B14F-4D97-AF65-F5344CB8AC3E}">
        <p14:creationId xmlns:p14="http://schemas.microsoft.com/office/powerpoint/2010/main" val="3899390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ALL DROP-DOWN BOXES TO HAVE WHITE BACKGROUND</a:t>
            </a:r>
          </a:p>
          <a:p>
            <a:r>
              <a:rPr lang="en-US" dirty="0"/>
              <a:t>WHEN HOVERING OVER A SPECIFIC BOX ON A DROP DOWN MENU, TURN THE BACKGROUND OF IT FROM WHITE TO LAVENDER AND CHANGE THE FONT FROM BLACK TO WHITE</a:t>
            </a:r>
          </a:p>
        </p:txBody>
      </p:sp>
      <p:sp>
        <p:nvSpPr>
          <p:cNvPr id="4" name="Slide Number Placeholder 3"/>
          <p:cNvSpPr>
            <a:spLocks noGrp="1"/>
          </p:cNvSpPr>
          <p:nvPr>
            <p:ph type="sldNum" sz="quarter" idx="5"/>
          </p:nvPr>
        </p:nvSpPr>
        <p:spPr/>
        <p:txBody>
          <a:bodyPr/>
          <a:lstStyle/>
          <a:p>
            <a:fld id="{9A2DCEE7-4E26-4C0D-A372-228A28526C09}" type="slidenum">
              <a:rPr lang="en-US" smtClean="0"/>
              <a:t>8</a:t>
            </a:fld>
            <a:endParaRPr lang="en-US"/>
          </a:p>
        </p:txBody>
      </p:sp>
    </p:spTree>
    <p:extLst>
      <p:ext uri="{BB962C8B-B14F-4D97-AF65-F5344CB8AC3E}">
        <p14:creationId xmlns:p14="http://schemas.microsoft.com/office/powerpoint/2010/main" val="3182732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SLIDESHOW: use approximately 4 photos that cycle every 4 seconds….something along the lines of…..</a:t>
            </a:r>
          </a:p>
          <a:p>
            <a:r>
              <a:rPr lang="en-US" dirty="0"/>
              <a:t>Slide 1: Prepping for a baby can be hard! [fade these questions onto screen one at a time]---what foods should I avoid?  ---what kind of prenatal vitamin should I take?   ---what is carrier screening and when will I take it?  ---How can I avoid Zika virus?</a:t>
            </a:r>
          </a:p>
          <a:p>
            <a:r>
              <a:rPr lang="en-US" dirty="0"/>
              <a:t>Slide 2: myHoneyBump can help you get started on the right foot</a:t>
            </a:r>
          </a:p>
          <a:p>
            <a:r>
              <a:rPr lang="en-US" dirty="0"/>
              <a:t>Slide 3: Use your personalized pregnancy checklist with tasks divided by each trimester</a:t>
            </a:r>
          </a:p>
          <a:p>
            <a:r>
              <a:rPr lang="en-US" dirty="0"/>
              <a:t>Slide 4: Make your own FREE personalized baby website to share your maternity photos, baby registry, and have guests RSVP online for your baby shower</a:t>
            </a:r>
          </a:p>
          <a:p>
            <a:endParaRPr lang="en-US" dirty="0"/>
          </a:p>
        </p:txBody>
      </p:sp>
      <p:sp>
        <p:nvSpPr>
          <p:cNvPr id="4" name="Slide Number Placeholder 3"/>
          <p:cNvSpPr>
            <a:spLocks noGrp="1"/>
          </p:cNvSpPr>
          <p:nvPr>
            <p:ph type="sldNum" sz="quarter" idx="5"/>
          </p:nvPr>
        </p:nvSpPr>
        <p:spPr/>
        <p:txBody>
          <a:bodyPr/>
          <a:lstStyle/>
          <a:p>
            <a:fld id="{9A2DCEE7-4E26-4C0D-A372-228A28526C09}" type="slidenum">
              <a:rPr lang="en-US" smtClean="0"/>
              <a:t>9</a:t>
            </a:fld>
            <a:endParaRPr lang="en-US"/>
          </a:p>
        </p:txBody>
      </p:sp>
    </p:spTree>
    <p:extLst>
      <p:ext uri="{BB962C8B-B14F-4D97-AF65-F5344CB8AC3E}">
        <p14:creationId xmlns:p14="http://schemas.microsoft.com/office/powerpoint/2010/main" val="396873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DO NOT OWN COPYRIGHT OF THIS BEE LOGO----WILL NEED TO CREATE OUR OWN</a:t>
            </a:r>
          </a:p>
        </p:txBody>
      </p:sp>
      <p:sp>
        <p:nvSpPr>
          <p:cNvPr id="4" name="Slide Number Placeholder 3"/>
          <p:cNvSpPr>
            <a:spLocks noGrp="1"/>
          </p:cNvSpPr>
          <p:nvPr>
            <p:ph type="sldNum" sz="quarter" idx="5"/>
          </p:nvPr>
        </p:nvSpPr>
        <p:spPr/>
        <p:txBody>
          <a:bodyPr/>
          <a:lstStyle/>
          <a:p>
            <a:fld id="{9A2DCEE7-4E26-4C0D-A372-228A28526C09}" type="slidenum">
              <a:rPr lang="en-US" smtClean="0"/>
              <a:t>10</a:t>
            </a:fld>
            <a:endParaRPr lang="en-US"/>
          </a:p>
        </p:txBody>
      </p:sp>
    </p:spTree>
    <p:extLst>
      <p:ext uri="{BB962C8B-B14F-4D97-AF65-F5344CB8AC3E}">
        <p14:creationId xmlns:p14="http://schemas.microsoft.com/office/powerpoint/2010/main" val="1326172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the mouse hovers over one of the bees before clicking it, change the image to our logo</a:t>
            </a:r>
          </a:p>
        </p:txBody>
      </p:sp>
      <p:sp>
        <p:nvSpPr>
          <p:cNvPr id="4" name="Slide Number Placeholder 3"/>
          <p:cNvSpPr>
            <a:spLocks noGrp="1"/>
          </p:cNvSpPr>
          <p:nvPr>
            <p:ph type="sldNum" sz="quarter" idx="5"/>
          </p:nvPr>
        </p:nvSpPr>
        <p:spPr/>
        <p:txBody>
          <a:bodyPr/>
          <a:lstStyle/>
          <a:p>
            <a:fld id="{9A2DCEE7-4E26-4C0D-A372-228A28526C09}" type="slidenum">
              <a:rPr lang="en-US" smtClean="0"/>
              <a:t>11</a:t>
            </a:fld>
            <a:endParaRPr lang="en-US"/>
          </a:p>
        </p:txBody>
      </p:sp>
    </p:spTree>
    <p:extLst>
      <p:ext uri="{BB962C8B-B14F-4D97-AF65-F5344CB8AC3E}">
        <p14:creationId xmlns:p14="http://schemas.microsoft.com/office/powerpoint/2010/main" val="261750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***NEED TO FIND free social media icons that are clickable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NEED TO FIGURE OUT COPYWRIGHT LAWS---HOW TO GET IT AND DO WE NEED “C2019” AT THE BOTTOM OF EVERY PAGE?</a:t>
            </a:r>
          </a:p>
          <a:p>
            <a:r>
              <a:rPr lang="en-US" dirty="0"/>
              <a:t>--bottom of page that with blue background will contain text that is written in dark grey at baseline. When hovered over, the font will turn to black prior to clicking</a:t>
            </a:r>
          </a:p>
        </p:txBody>
      </p:sp>
      <p:sp>
        <p:nvSpPr>
          <p:cNvPr id="4" name="Slide Number Placeholder 3"/>
          <p:cNvSpPr>
            <a:spLocks noGrp="1"/>
          </p:cNvSpPr>
          <p:nvPr>
            <p:ph type="sldNum" sz="quarter" idx="5"/>
          </p:nvPr>
        </p:nvSpPr>
        <p:spPr/>
        <p:txBody>
          <a:bodyPr/>
          <a:lstStyle/>
          <a:p>
            <a:fld id="{9A2DCEE7-4E26-4C0D-A372-228A28526C09}" type="slidenum">
              <a:rPr lang="en-US" smtClean="0"/>
              <a:t>12</a:t>
            </a:fld>
            <a:endParaRPr lang="en-US"/>
          </a:p>
        </p:txBody>
      </p:sp>
    </p:spTree>
    <p:extLst>
      <p:ext uri="{BB962C8B-B14F-4D97-AF65-F5344CB8AC3E}">
        <p14:creationId xmlns:p14="http://schemas.microsoft.com/office/powerpoint/2010/main" val="691831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06357D-4F7E-4590-BF81-49279CEA768C}" type="datetimeFigureOut">
              <a:rPr lang="en-US" smtClean="0"/>
              <a:t>6/22/2019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192600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06357D-4F7E-4590-BF81-49279CEA768C}" type="datetimeFigureOut">
              <a:rPr lang="en-US" smtClean="0"/>
              <a:t>6/22/2019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2827681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06357D-4F7E-4590-BF81-49279CEA768C}" type="datetimeFigureOut">
              <a:rPr lang="en-US" smtClean="0"/>
              <a:t>6/22/2019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2344897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06357D-4F7E-4590-BF81-49279CEA768C}" type="datetimeFigureOut">
              <a:rPr lang="en-US" smtClean="0"/>
              <a:t>6/22/2019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2821739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06357D-4F7E-4590-BF81-49279CEA768C}" type="datetimeFigureOut">
              <a:rPr lang="en-US" smtClean="0"/>
              <a:t>6/22/2019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2918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06357D-4F7E-4590-BF81-49279CEA768C}" type="datetimeFigureOut">
              <a:rPr lang="en-US" smtClean="0"/>
              <a:t>6/22/2019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220176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06357D-4F7E-4590-BF81-49279CEA768C}" type="datetimeFigureOut">
              <a:rPr lang="en-US" smtClean="0"/>
              <a:t>6/22/2019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3996445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06357D-4F7E-4590-BF81-49279CEA768C}" type="datetimeFigureOut">
              <a:rPr lang="en-US" smtClean="0"/>
              <a:t>6/22/2019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794899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6357D-4F7E-4590-BF81-49279CEA768C}" type="datetimeFigureOut">
              <a:rPr lang="en-US" smtClean="0"/>
              <a:t>6/22/2019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279653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06357D-4F7E-4590-BF81-49279CEA768C}" type="datetimeFigureOut">
              <a:rPr lang="en-US" smtClean="0"/>
              <a:t>6/22/2019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1149878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06357D-4F7E-4590-BF81-49279CEA768C}" type="datetimeFigureOut">
              <a:rPr lang="en-US" smtClean="0"/>
              <a:t>6/22/2019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1E7F0-D42B-4CF0-806C-B6A71811FCF6}" type="slidenum">
              <a:rPr lang="en-US" smtClean="0"/>
              <a:t>‹#›</a:t>
            </a:fld>
            <a:endParaRPr lang="en-US"/>
          </a:p>
        </p:txBody>
      </p:sp>
    </p:spTree>
    <p:extLst>
      <p:ext uri="{BB962C8B-B14F-4D97-AF65-F5344CB8AC3E}">
        <p14:creationId xmlns:p14="http://schemas.microsoft.com/office/powerpoint/2010/main" val="3913321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06357D-4F7E-4590-BF81-49279CEA768C}" type="datetimeFigureOut">
              <a:rPr lang="en-US" smtClean="0"/>
              <a:t>6/22/2019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71E7F0-D42B-4CF0-806C-B6A71811FCF6}" type="slidenum">
              <a:rPr lang="en-US" smtClean="0"/>
              <a:t>‹#›</a:t>
            </a:fld>
            <a:endParaRPr lang="en-US"/>
          </a:p>
        </p:txBody>
      </p:sp>
    </p:spTree>
    <p:extLst>
      <p:ext uri="{BB962C8B-B14F-4D97-AF65-F5344CB8AC3E}">
        <p14:creationId xmlns:p14="http://schemas.microsoft.com/office/powerpoint/2010/main" val="4151541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tisanthemes.io/best-google-fonts-color-combinations-feminine-websit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jordanprindledesigns.com/blog/7-font-combinations" TargetMode="External"/><Relationship Id="rId4" Type="http://schemas.openxmlformats.org/officeDocument/2006/relationships/hyperlink" Target="https://fonts.googl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1.jpeg"/><Relationship Id="rId4" Type="http://schemas.microsoft.com/office/2007/relationships/hdphoto" Target="../media/hdphoto2.wdp"/><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jpe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14F1-766F-44CC-B035-F33DB43E6161}"/>
              </a:ext>
            </a:extLst>
          </p:cNvPr>
          <p:cNvSpPr>
            <a:spLocks noGrp="1"/>
          </p:cNvSpPr>
          <p:nvPr>
            <p:ph type="ctrTitle"/>
          </p:nvPr>
        </p:nvSpPr>
        <p:spPr>
          <a:xfrm>
            <a:off x="5094411" y="429695"/>
            <a:ext cx="4301067" cy="765105"/>
          </a:xfrm>
        </p:spPr>
        <p:txBody>
          <a:bodyPr>
            <a:normAutofit/>
          </a:bodyPr>
          <a:lstStyle/>
          <a:p>
            <a:r>
              <a:rPr lang="en-US" sz="3600" dirty="0">
                <a:latin typeface="Lato" panose="020F0502020204030203" pitchFamily="34" charset="0"/>
              </a:rPr>
              <a:t>Welcome Page</a:t>
            </a:r>
          </a:p>
        </p:txBody>
      </p:sp>
      <p:pic>
        <p:nvPicPr>
          <p:cNvPr id="5" name="Picture 4">
            <a:extLst>
              <a:ext uri="{FF2B5EF4-FFF2-40B4-BE49-F238E27FC236}">
                <a16:creationId xmlns:a16="http://schemas.microsoft.com/office/drawing/2014/main" id="{D1FB2A75-797A-4F22-90EB-ECFDD6A598DB}"/>
              </a:ext>
            </a:extLst>
          </p:cNvPr>
          <p:cNvPicPr/>
          <p:nvPr/>
        </p:nvPicPr>
        <p:blipFill rotWithShape="1">
          <a:blip r:embed="rId3">
            <a:extLst>
              <a:ext uri="{28A0092B-C50C-407E-A947-70E740481C1C}">
                <a14:useLocalDpi xmlns:a14="http://schemas.microsoft.com/office/drawing/2010/main" val="0"/>
              </a:ext>
            </a:extLst>
          </a:blip>
          <a:srcRect l="75954" t="60134" r="7494" b="9462"/>
          <a:stretch/>
        </p:blipFill>
        <p:spPr bwMode="auto">
          <a:xfrm>
            <a:off x="2141863" y="566820"/>
            <a:ext cx="1651404" cy="1652798"/>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9E2DA25-CC02-44DE-980C-A62B575770CA}"/>
              </a:ext>
            </a:extLst>
          </p:cNvPr>
          <p:cNvSpPr txBox="1"/>
          <p:nvPr/>
        </p:nvSpPr>
        <p:spPr>
          <a:xfrm>
            <a:off x="7393619" y="3981806"/>
            <a:ext cx="2942948" cy="2177519"/>
          </a:xfrm>
          <a:prstGeom prst="rect">
            <a:avLst/>
          </a:prstGeom>
          <a:noFill/>
        </p:spPr>
        <p:txBody>
          <a:bodyPr wrap="square" rtlCol="0">
            <a:spAutoFit/>
          </a:bodyPr>
          <a:lstStyle/>
          <a:p>
            <a:r>
              <a:rPr lang="en-US" sz="1350" dirty="0"/>
              <a:t>Fonts online: </a:t>
            </a:r>
            <a:r>
              <a:rPr lang="en-US" sz="1400" dirty="0">
                <a:hlinkClick r:id="rId4"/>
              </a:rPr>
              <a:t>https://fonts.google.com/</a:t>
            </a:r>
            <a:endParaRPr lang="en-US" sz="1400" dirty="0"/>
          </a:p>
          <a:p>
            <a:endParaRPr lang="en-US" sz="1350" dirty="0"/>
          </a:p>
          <a:p>
            <a:r>
              <a:rPr lang="en-US" sz="1350" dirty="0">
                <a:hlinkClick r:id="rId5"/>
              </a:rPr>
              <a:t>https://www.jordanprindledesigns.com/blog/7-font-combinations</a:t>
            </a:r>
            <a:endParaRPr lang="en-US" sz="1350" dirty="0"/>
          </a:p>
          <a:p>
            <a:endParaRPr lang="en-US" sz="1350" dirty="0"/>
          </a:p>
          <a:p>
            <a:r>
              <a:rPr lang="en-US" sz="1350" dirty="0"/>
              <a:t>Quicksand</a:t>
            </a:r>
          </a:p>
          <a:p>
            <a:r>
              <a:rPr lang="en-US" sz="1350" dirty="0" err="1"/>
              <a:t>Lato</a:t>
            </a:r>
            <a:endParaRPr lang="en-US" sz="1350" dirty="0"/>
          </a:p>
          <a:p>
            <a:r>
              <a:rPr lang="en-US" sz="1350" dirty="0" err="1"/>
              <a:t>Poiret</a:t>
            </a:r>
            <a:r>
              <a:rPr lang="en-US" sz="1350" dirty="0"/>
              <a:t> one</a:t>
            </a:r>
          </a:p>
          <a:p>
            <a:r>
              <a:rPr lang="en-US" sz="1350" dirty="0" err="1"/>
              <a:t>Raleway</a:t>
            </a:r>
            <a:endParaRPr lang="en-US" sz="1350" dirty="0"/>
          </a:p>
        </p:txBody>
      </p:sp>
      <p:sp>
        <p:nvSpPr>
          <p:cNvPr id="4" name="TextBox 3">
            <a:extLst>
              <a:ext uri="{FF2B5EF4-FFF2-40B4-BE49-F238E27FC236}">
                <a16:creationId xmlns:a16="http://schemas.microsoft.com/office/drawing/2014/main" id="{B4843579-F35D-4BEC-9533-D542775D2963}"/>
              </a:ext>
            </a:extLst>
          </p:cNvPr>
          <p:cNvSpPr txBox="1"/>
          <p:nvPr/>
        </p:nvSpPr>
        <p:spPr>
          <a:xfrm>
            <a:off x="2275034" y="2464606"/>
            <a:ext cx="3177619" cy="338554"/>
          </a:xfrm>
          <a:prstGeom prst="rect">
            <a:avLst/>
          </a:prstGeom>
          <a:noFill/>
        </p:spPr>
        <p:txBody>
          <a:bodyPr wrap="square" rtlCol="0">
            <a:spAutoFit/>
          </a:bodyPr>
          <a:lstStyle/>
          <a:p>
            <a:r>
              <a:rPr lang="en-US" sz="1600" dirty="0">
                <a:latin typeface="Quicksand Light" panose="00000400000000000000" pitchFamily="2" charset="0"/>
              </a:rPr>
              <a:t>my</a:t>
            </a:r>
            <a:r>
              <a:rPr lang="en-US" sz="1600" b="1" dirty="0">
                <a:latin typeface="Quicksand Light" panose="00000400000000000000" pitchFamily="2" charset="0"/>
              </a:rPr>
              <a:t>HoneyBump</a:t>
            </a:r>
          </a:p>
        </p:txBody>
      </p:sp>
      <p:sp>
        <p:nvSpPr>
          <p:cNvPr id="7" name="TextBox 6">
            <a:extLst>
              <a:ext uri="{FF2B5EF4-FFF2-40B4-BE49-F238E27FC236}">
                <a16:creationId xmlns:a16="http://schemas.microsoft.com/office/drawing/2014/main" id="{32EC579E-2359-4CF0-A61D-993A827F7AB5}"/>
              </a:ext>
            </a:extLst>
          </p:cNvPr>
          <p:cNvSpPr txBox="1"/>
          <p:nvPr/>
        </p:nvSpPr>
        <p:spPr>
          <a:xfrm>
            <a:off x="2275034" y="3462258"/>
            <a:ext cx="4377447" cy="338554"/>
          </a:xfrm>
          <a:prstGeom prst="rect">
            <a:avLst/>
          </a:prstGeom>
          <a:noFill/>
        </p:spPr>
        <p:txBody>
          <a:bodyPr wrap="square" rtlCol="0">
            <a:spAutoFit/>
          </a:bodyPr>
          <a:lstStyle/>
          <a:p>
            <a:r>
              <a:rPr lang="en-US" sz="1600" dirty="0">
                <a:latin typeface="Lato Light" panose="020F0302020204030203" pitchFamily="34" charset="0"/>
              </a:rPr>
              <a:t>myHoneyBump</a:t>
            </a:r>
          </a:p>
        </p:txBody>
      </p:sp>
      <p:sp>
        <p:nvSpPr>
          <p:cNvPr id="8" name="TextBox 7">
            <a:extLst>
              <a:ext uri="{FF2B5EF4-FFF2-40B4-BE49-F238E27FC236}">
                <a16:creationId xmlns:a16="http://schemas.microsoft.com/office/drawing/2014/main" id="{A7303628-6A10-4CD9-A208-B59EF58151CA}"/>
              </a:ext>
            </a:extLst>
          </p:cNvPr>
          <p:cNvSpPr txBox="1"/>
          <p:nvPr/>
        </p:nvSpPr>
        <p:spPr>
          <a:xfrm>
            <a:off x="2275034" y="2797873"/>
            <a:ext cx="2745739" cy="338554"/>
          </a:xfrm>
          <a:prstGeom prst="rect">
            <a:avLst/>
          </a:prstGeom>
          <a:noFill/>
        </p:spPr>
        <p:txBody>
          <a:bodyPr wrap="square" rtlCol="0">
            <a:spAutoFit/>
          </a:bodyPr>
          <a:lstStyle/>
          <a:p>
            <a:r>
              <a:rPr lang="en-US" sz="1600" dirty="0">
                <a:latin typeface="Poiret One" panose="02000000000000000000" pitchFamily="2" charset="0"/>
              </a:rPr>
              <a:t>myHoneyBump</a:t>
            </a:r>
          </a:p>
        </p:txBody>
      </p:sp>
      <p:sp>
        <p:nvSpPr>
          <p:cNvPr id="9" name="TextBox 8">
            <a:extLst>
              <a:ext uri="{FF2B5EF4-FFF2-40B4-BE49-F238E27FC236}">
                <a16:creationId xmlns:a16="http://schemas.microsoft.com/office/drawing/2014/main" id="{A302EA4B-299D-4F3B-A1FC-ECFF82489346}"/>
              </a:ext>
            </a:extLst>
          </p:cNvPr>
          <p:cNvSpPr txBox="1"/>
          <p:nvPr/>
        </p:nvSpPr>
        <p:spPr>
          <a:xfrm>
            <a:off x="2275034" y="3154300"/>
            <a:ext cx="3177619" cy="338554"/>
          </a:xfrm>
          <a:prstGeom prst="rect">
            <a:avLst/>
          </a:prstGeom>
          <a:noFill/>
        </p:spPr>
        <p:txBody>
          <a:bodyPr wrap="square" rtlCol="0">
            <a:spAutoFit/>
          </a:bodyPr>
          <a:lstStyle/>
          <a:p>
            <a:r>
              <a:rPr lang="en-US" sz="1600" dirty="0">
                <a:latin typeface="Raleway Light" panose="020B0403030101060003" pitchFamily="34" charset="0"/>
              </a:rPr>
              <a:t>myHoneyBump</a:t>
            </a:r>
          </a:p>
        </p:txBody>
      </p:sp>
      <p:pic>
        <p:nvPicPr>
          <p:cNvPr id="11" name="Picture 10">
            <a:extLst>
              <a:ext uri="{FF2B5EF4-FFF2-40B4-BE49-F238E27FC236}">
                <a16:creationId xmlns:a16="http://schemas.microsoft.com/office/drawing/2014/main" id="{2A5BC3EE-E5D3-4525-BD47-5D26E708A8F1}"/>
              </a:ext>
            </a:extLst>
          </p:cNvPr>
          <p:cNvPicPr/>
          <p:nvPr/>
        </p:nvPicPr>
        <p:blipFill rotWithShape="1">
          <a:blip r:embed="rId6"/>
          <a:srcRect l="1579" t="40324" r="69813" b="16709"/>
          <a:stretch/>
        </p:blipFill>
        <p:spPr bwMode="auto">
          <a:xfrm>
            <a:off x="9395477" y="353924"/>
            <a:ext cx="654660" cy="689505"/>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82E7C046-7963-42A6-972D-B6FA191D4744}"/>
              </a:ext>
            </a:extLst>
          </p:cNvPr>
          <p:cNvSpPr/>
          <p:nvPr/>
        </p:nvSpPr>
        <p:spPr>
          <a:xfrm>
            <a:off x="2010922" y="5655512"/>
            <a:ext cx="4572000" cy="923330"/>
          </a:xfrm>
          <a:prstGeom prst="rect">
            <a:avLst/>
          </a:prstGeom>
        </p:spPr>
        <p:txBody>
          <a:bodyPr>
            <a:spAutoFit/>
          </a:bodyPr>
          <a:lstStyle/>
          <a:p>
            <a:r>
              <a:rPr lang="en-US" dirty="0"/>
              <a:t>NUMBER 12 ON THIS PAGE FOR COLOR:</a:t>
            </a:r>
          </a:p>
          <a:p>
            <a:r>
              <a:rPr lang="en-US" dirty="0">
                <a:hlinkClick r:id="rId7"/>
              </a:rPr>
              <a:t>https://artisanthemes.io/best-google-fonts-color-combinations-feminine-website/</a:t>
            </a:r>
            <a:endParaRPr lang="en-US" dirty="0"/>
          </a:p>
        </p:txBody>
      </p:sp>
    </p:spTree>
    <p:extLst>
      <p:ext uri="{BB962C8B-B14F-4D97-AF65-F5344CB8AC3E}">
        <p14:creationId xmlns:p14="http://schemas.microsoft.com/office/powerpoint/2010/main" val="1062649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933966-D39F-4469-AADA-0D37669D4DBA}"/>
              </a:ext>
            </a:extLst>
          </p:cNvPr>
          <p:cNvSpPr txBox="1"/>
          <p:nvPr/>
        </p:nvSpPr>
        <p:spPr>
          <a:xfrm>
            <a:off x="3346145" y="-1864748"/>
            <a:ext cx="5439793"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39B7CC23-396B-4B10-8BC5-AD6C666735AE}"/>
              </a:ext>
            </a:extLst>
          </p:cNvPr>
          <p:cNvPicPr>
            <a:picLocks noChangeAspect="1"/>
          </p:cNvPicPr>
          <p:nvPr/>
        </p:nvPicPr>
        <p:blipFill rotWithShape="1">
          <a:blip r:embed="rId3">
            <a:clrChange>
              <a:clrFrom>
                <a:srgbClr val="FFFFFB"/>
              </a:clrFrom>
              <a:clrTo>
                <a:srgbClr val="FFFFFB">
                  <a:alpha val="0"/>
                </a:srgbClr>
              </a:clrTo>
            </a:clrChange>
            <a:extLst>
              <a:ext uri="{BEBA8EAE-BF5A-486C-A8C5-ECC9F3942E4B}">
                <a14:imgProps xmlns:a14="http://schemas.microsoft.com/office/drawing/2010/main">
                  <a14:imgLayer r:embed="rId4">
                    <a14:imgEffect>
                      <a14:sharpenSoften amount="-25000"/>
                    </a14:imgEffect>
                    <a14:imgEffect>
                      <a14:saturation sat="66000"/>
                    </a14:imgEffect>
                    <a14:imgEffect>
                      <a14:brightnessContrast bright="25000"/>
                    </a14:imgEffect>
                  </a14:imgLayer>
                </a14:imgProps>
              </a:ext>
              <a:ext uri="{28A0092B-C50C-407E-A947-70E740481C1C}">
                <a14:useLocalDpi xmlns:a14="http://schemas.microsoft.com/office/drawing/2010/main" val="0"/>
              </a:ext>
            </a:extLst>
          </a:blip>
          <a:srcRect l="59390" r="29398"/>
          <a:stretch/>
        </p:blipFill>
        <p:spPr>
          <a:xfrm rot="5400000">
            <a:off x="5327092" y="-3803092"/>
            <a:ext cx="1537817" cy="9144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7" name="TextBox 16">
            <a:extLst>
              <a:ext uri="{FF2B5EF4-FFF2-40B4-BE49-F238E27FC236}">
                <a16:creationId xmlns:a16="http://schemas.microsoft.com/office/drawing/2014/main" id="{E1253EE4-9E6A-4F22-BA0E-BB75C4E547C6}"/>
              </a:ext>
            </a:extLst>
          </p:cNvPr>
          <p:cNvSpPr txBox="1"/>
          <p:nvPr/>
        </p:nvSpPr>
        <p:spPr>
          <a:xfrm>
            <a:off x="2551146" y="4533638"/>
            <a:ext cx="2061636" cy="1169551"/>
          </a:xfrm>
          <a:prstGeom prst="rect">
            <a:avLst/>
          </a:prstGeom>
          <a:noFill/>
        </p:spPr>
        <p:txBody>
          <a:bodyPr wrap="square" rtlCol="0">
            <a:spAutoFit/>
          </a:bodyPr>
          <a:lstStyle/>
          <a:p>
            <a:pPr algn="ctr"/>
            <a:r>
              <a:rPr lang="en-US" sz="1400" dirty="0">
                <a:solidFill>
                  <a:srgbClr val="6B5874"/>
                </a:solidFill>
                <a:latin typeface="Montserrat Light" panose="00000400000000000000" pitchFamily="2" charset="0"/>
              </a:rPr>
              <a:t>Get started on your pregnancy checklist.</a:t>
            </a:r>
          </a:p>
          <a:p>
            <a:pPr algn="ctr"/>
            <a:r>
              <a:rPr lang="en-US" sz="1400" dirty="0">
                <a:solidFill>
                  <a:srgbClr val="6B5874"/>
                </a:solidFill>
                <a:latin typeface="Montserrat Light" panose="00000400000000000000" pitchFamily="2" charset="0"/>
              </a:rPr>
              <a:t>(You can start this even before you’re pregnant!)</a:t>
            </a:r>
          </a:p>
        </p:txBody>
      </p:sp>
      <p:sp>
        <p:nvSpPr>
          <p:cNvPr id="18" name="TextBox 17">
            <a:extLst>
              <a:ext uri="{FF2B5EF4-FFF2-40B4-BE49-F238E27FC236}">
                <a16:creationId xmlns:a16="http://schemas.microsoft.com/office/drawing/2014/main" id="{176AFBB2-D1BC-4A48-91F1-E6CA6D968844}"/>
              </a:ext>
            </a:extLst>
          </p:cNvPr>
          <p:cNvSpPr txBox="1"/>
          <p:nvPr/>
        </p:nvSpPr>
        <p:spPr>
          <a:xfrm>
            <a:off x="5275709" y="4533638"/>
            <a:ext cx="1766159" cy="954107"/>
          </a:xfrm>
          <a:prstGeom prst="rect">
            <a:avLst/>
          </a:prstGeom>
          <a:noFill/>
        </p:spPr>
        <p:txBody>
          <a:bodyPr wrap="square" rtlCol="0">
            <a:spAutoFit/>
          </a:bodyPr>
          <a:lstStyle/>
          <a:p>
            <a:pPr algn="ctr"/>
            <a:r>
              <a:rPr lang="en-US" sz="1400" dirty="0">
                <a:solidFill>
                  <a:srgbClr val="6B5874"/>
                </a:solidFill>
                <a:latin typeface="Montserrat Light" panose="00000400000000000000" pitchFamily="2" charset="0"/>
              </a:rPr>
              <a:t>Easily manage your baby shower guest list and RSVPs online.</a:t>
            </a:r>
          </a:p>
        </p:txBody>
      </p:sp>
      <p:sp>
        <p:nvSpPr>
          <p:cNvPr id="22" name="TextBox 21">
            <a:extLst>
              <a:ext uri="{FF2B5EF4-FFF2-40B4-BE49-F238E27FC236}">
                <a16:creationId xmlns:a16="http://schemas.microsoft.com/office/drawing/2014/main" id="{7C81D607-90C4-43BA-9BCA-EC20BE792AEB}"/>
              </a:ext>
            </a:extLst>
          </p:cNvPr>
          <p:cNvSpPr txBox="1"/>
          <p:nvPr/>
        </p:nvSpPr>
        <p:spPr>
          <a:xfrm>
            <a:off x="7704793" y="4533635"/>
            <a:ext cx="2061636" cy="1600438"/>
          </a:xfrm>
          <a:prstGeom prst="rect">
            <a:avLst/>
          </a:prstGeom>
          <a:noFill/>
        </p:spPr>
        <p:txBody>
          <a:bodyPr wrap="square" rtlCol="0">
            <a:spAutoFit/>
          </a:bodyPr>
          <a:lstStyle/>
          <a:p>
            <a:pPr algn="ctr"/>
            <a:r>
              <a:rPr lang="en-US" sz="1400" dirty="0">
                <a:solidFill>
                  <a:srgbClr val="6B5874"/>
                </a:solidFill>
                <a:latin typeface="Montserrat Light" panose="00000400000000000000" pitchFamily="2" charset="0"/>
              </a:rPr>
              <a:t>Check out maternity and baby essentials. We’ll only recommend products that have met national safety standards!</a:t>
            </a:r>
          </a:p>
        </p:txBody>
      </p:sp>
      <p:sp>
        <p:nvSpPr>
          <p:cNvPr id="26" name="Oval 25">
            <a:extLst>
              <a:ext uri="{FF2B5EF4-FFF2-40B4-BE49-F238E27FC236}">
                <a16:creationId xmlns:a16="http://schemas.microsoft.com/office/drawing/2014/main" id="{016C7946-19DC-4F79-97C6-7C83E128FEF8}"/>
              </a:ext>
            </a:extLst>
          </p:cNvPr>
          <p:cNvSpPr/>
          <p:nvPr/>
        </p:nvSpPr>
        <p:spPr>
          <a:xfrm>
            <a:off x="5548150" y="1198981"/>
            <a:ext cx="92696" cy="98618"/>
          </a:xfrm>
          <a:prstGeom prst="ellipse">
            <a:avLst/>
          </a:prstGeom>
          <a:solidFill>
            <a:srgbClr val="E7E6E7"/>
          </a:solidFill>
          <a:ln w="15875" cmpd="sng">
            <a:solidFill>
              <a:srgbClr val="E7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E98873B-977B-4760-923E-2CAD57771593}"/>
              </a:ext>
            </a:extLst>
          </p:cNvPr>
          <p:cNvSpPr/>
          <p:nvPr/>
        </p:nvSpPr>
        <p:spPr>
          <a:xfrm>
            <a:off x="5853469" y="1198979"/>
            <a:ext cx="92696" cy="98618"/>
          </a:xfrm>
          <a:prstGeom prst="ellipse">
            <a:avLst/>
          </a:prstGeom>
          <a:noFill/>
          <a:ln w="15875" cmpd="sng">
            <a:solidFill>
              <a:srgbClr val="E7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F8B9213-277C-4C09-B4F8-BDB4C3250DBB}"/>
              </a:ext>
            </a:extLst>
          </p:cNvPr>
          <p:cNvSpPr/>
          <p:nvPr/>
        </p:nvSpPr>
        <p:spPr>
          <a:xfrm>
            <a:off x="6158788" y="1198979"/>
            <a:ext cx="92696" cy="98618"/>
          </a:xfrm>
          <a:prstGeom prst="ellipse">
            <a:avLst/>
          </a:prstGeom>
          <a:noFill/>
          <a:ln w="15875" cmpd="sng">
            <a:solidFill>
              <a:srgbClr val="E7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F5FC04-62D0-4D51-A106-0D8840D57EC1}"/>
              </a:ext>
            </a:extLst>
          </p:cNvPr>
          <p:cNvSpPr/>
          <p:nvPr/>
        </p:nvSpPr>
        <p:spPr>
          <a:xfrm>
            <a:off x="6464107" y="1198979"/>
            <a:ext cx="92696" cy="98618"/>
          </a:xfrm>
          <a:prstGeom prst="ellipse">
            <a:avLst/>
          </a:prstGeom>
          <a:noFill/>
          <a:ln w="15875" cmpd="sng">
            <a:solidFill>
              <a:srgbClr val="E7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bee silhouette">
            <a:extLst>
              <a:ext uri="{FF2B5EF4-FFF2-40B4-BE49-F238E27FC236}">
                <a16:creationId xmlns:a16="http://schemas.microsoft.com/office/drawing/2014/main" id="{4B65C310-02A5-4695-93B1-1696B5001B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3179651" y="3429000"/>
            <a:ext cx="800328" cy="809527"/>
          </a:xfrm>
          <a:prstGeom prst="ellipse">
            <a:avLst/>
          </a:prstGeom>
          <a:noFill/>
          <a:ln w="28575">
            <a:solidFill>
              <a:srgbClr val="6B5874"/>
            </a:solidFill>
          </a:ln>
          <a:extLst>
            <a:ext uri="{909E8E84-426E-40DD-AFC4-6F175D3DCCD1}">
              <a14:hiddenFill xmlns:a14="http://schemas.microsoft.com/office/drawing/2010/main">
                <a:solidFill>
                  <a:srgbClr val="FFFFFF"/>
                </a:solidFill>
              </a14:hiddenFill>
            </a:ext>
          </a:extLst>
        </p:spPr>
      </p:pic>
      <p:pic>
        <p:nvPicPr>
          <p:cNvPr id="33" name="Picture 2" descr="Image result for bee silhouette">
            <a:extLst>
              <a:ext uri="{FF2B5EF4-FFF2-40B4-BE49-F238E27FC236}">
                <a16:creationId xmlns:a16="http://schemas.microsoft.com/office/drawing/2014/main" id="{04D84A6E-8323-49BB-9BF0-EE8162D52C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5756475" y="3429001"/>
            <a:ext cx="800328" cy="809527"/>
          </a:xfrm>
          <a:prstGeom prst="ellipse">
            <a:avLst/>
          </a:prstGeom>
          <a:noFill/>
          <a:ln w="28575">
            <a:solidFill>
              <a:srgbClr val="6B5874"/>
            </a:solidFill>
          </a:ln>
          <a:extLst>
            <a:ext uri="{909E8E84-426E-40DD-AFC4-6F175D3DCCD1}">
              <a14:hiddenFill xmlns:a14="http://schemas.microsoft.com/office/drawing/2010/main">
                <a:solidFill>
                  <a:srgbClr val="FFFFFF"/>
                </a:solidFill>
              </a14:hiddenFill>
            </a:ext>
          </a:extLst>
        </p:spPr>
      </p:pic>
      <p:pic>
        <p:nvPicPr>
          <p:cNvPr id="34" name="Picture 2" descr="Image result for bee silhouette">
            <a:extLst>
              <a:ext uri="{FF2B5EF4-FFF2-40B4-BE49-F238E27FC236}">
                <a16:creationId xmlns:a16="http://schemas.microsoft.com/office/drawing/2014/main" id="{C3EE1531-9891-4F91-9598-63B0CA4EC3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8333299" y="3429000"/>
            <a:ext cx="800328" cy="809527"/>
          </a:xfrm>
          <a:prstGeom prst="ellipse">
            <a:avLst/>
          </a:prstGeom>
          <a:noFill/>
          <a:ln w="28575">
            <a:solidFill>
              <a:srgbClr val="6B5874"/>
            </a:solidFill>
          </a:ln>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E3FB2997-D3CA-4605-A5BE-93166D0B015C}"/>
              </a:ext>
            </a:extLst>
          </p:cNvPr>
          <p:cNvCxnSpPr>
            <a:cxnSpLocks/>
          </p:cNvCxnSpPr>
          <p:nvPr/>
        </p:nvCxnSpPr>
        <p:spPr>
          <a:xfrm>
            <a:off x="2156704" y="2324363"/>
            <a:ext cx="2341116" cy="0"/>
          </a:xfrm>
          <a:prstGeom prst="line">
            <a:avLst/>
          </a:prstGeom>
          <a:ln w="28575">
            <a:solidFill>
              <a:srgbClr val="EAE7E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DF3ADC-33F4-4EBA-A807-334C29EC1C27}"/>
              </a:ext>
            </a:extLst>
          </p:cNvPr>
          <p:cNvSpPr txBox="1"/>
          <p:nvPr/>
        </p:nvSpPr>
        <p:spPr>
          <a:xfrm>
            <a:off x="4497822" y="2093531"/>
            <a:ext cx="3321933" cy="461665"/>
          </a:xfrm>
          <a:prstGeom prst="rect">
            <a:avLst/>
          </a:prstGeom>
          <a:noFill/>
        </p:spPr>
        <p:txBody>
          <a:bodyPr wrap="square" rtlCol="0">
            <a:spAutoFit/>
          </a:bodyPr>
          <a:lstStyle/>
          <a:p>
            <a:pPr algn="ctr"/>
            <a:r>
              <a:rPr lang="en-US" sz="2400" dirty="0">
                <a:solidFill>
                  <a:srgbClr val="6A686D"/>
                </a:solidFill>
                <a:latin typeface="Montserrat Light" panose="00000400000000000000" pitchFamily="2" charset="0"/>
              </a:rPr>
              <a:t>Let’s get planning!</a:t>
            </a:r>
          </a:p>
        </p:txBody>
      </p:sp>
      <p:cxnSp>
        <p:nvCxnSpPr>
          <p:cNvPr id="25" name="Straight Connector 24">
            <a:extLst>
              <a:ext uri="{FF2B5EF4-FFF2-40B4-BE49-F238E27FC236}">
                <a16:creationId xmlns:a16="http://schemas.microsoft.com/office/drawing/2014/main" id="{72E98BE3-9207-4039-8B24-A2E1E6CC1997}"/>
              </a:ext>
            </a:extLst>
          </p:cNvPr>
          <p:cNvCxnSpPr>
            <a:cxnSpLocks/>
          </p:cNvCxnSpPr>
          <p:nvPr/>
        </p:nvCxnSpPr>
        <p:spPr>
          <a:xfrm>
            <a:off x="7819754" y="2324363"/>
            <a:ext cx="2176040" cy="0"/>
          </a:xfrm>
          <a:prstGeom prst="line">
            <a:avLst/>
          </a:prstGeom>
          <a:ln w="28575">
            <a:solidFill>
              <a:srgbClr val="EAE7E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3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933966-D39F-4469-AADA-0D37669D4DBA}"/>
              </a:ext>
            </a:extLst>
          </p:cNvPr>
          <p:cNvSpPr txBox="1"/>
          <p:nvPr/>
        </p:nvSpPr>
        <p:spPr>
          <a:xfrm>
            <a:off x="3346145" y="-1864748"/>
            <a:ext cx="5439793"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39B7CC23-396B-4B10-8BC5-AD6C666735AE}"/>
              </a:ext>
            </a:extLst>
          </p:cNvPr>
          <p:cNvPicPr>
            <a:picLocks noChangeAspect="1"/>
          </p:cNvPicPr>
          <p:nvPr/>
        </p:nvPicPr>
        <p:blipFill rotWithShape="1">
          <a:blip r:embed="rId3">
            <a:clrChange>
              <a:clrFrom>
                <a:srgbClr val="FFFFFB"/>
              </a:clrFrom>
              <a:clrTo>
                <a:srgbClr val="FFFFFB">
                  <a:alpha val="0"/>
                </a:srgbClr>
              </a:clrTo>
            </a:clrChange>
            <a:extLst>
              <a:ext uri="{BEBA8EAE-BF5A-486C-A8C5-ECC9F3942E4B}">
                <a14:imgProps xmlns:a14="http://schemas.microsoft.com/office/drawing/2010/main">
                  <a14:imgLayer r:embed="rId4">
                    <a14:imgEffect>
                      <a14:sharpenSoften amount="-25000"/>
                    </a14:imgEffect>
                    <a14:imgEffect>
                      <a14:saturation sat="66000"/>
                    </a14:imgEffect>
                    <a14:imgEffect>
                      <a14:brightnessContrast bright="25000"/>
                    </a14:imgEffect>
                  </a14:imgLayer>
                </a14:imgProps>
              </a:ext>
              <a:ext uri="{28A0092B-C50C-407E-A947-70E740481C1C}">
                <a14:useLocalDpi xmlns:a14="http://schemas.microsoft.com/office/drawing/2010/main" val="0"/>
              </a:ext>
            </a:extLst>
          </a:blip>
          <a:srcRect l="59390" r="29398"/>
          <a:stretch/>
        </p:blipFill>
        <p:spPr>
          <a:xfrm rot="5400000">
            <a:off x="5327092" y="-3803092"/>
            <a:ext cx="1537817" cy="9144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6" name="Oval 5">
            <a:extLst>
              <a:ext uri="{FF2B5EF4-FFF2-40B4-BE49-F238E27FC236}">
                <a16:creationId xmlns:a16="http://schemas.microsoft.com/office/drawing/2014/main" id="{3FA19B9A-B80B-4B40-9DB7-8333CD97C813}"/>
              </a:ext>
            </a:extLst>
          </p:cNvPr>
          <p:cNvSpPr/>
          <p:nvPr/>
        </p:nvSpPr>
        <p:spPr>
          <a:xfrm>
            <a:off x="5583836" y="1264800"/>
            <a:ext cx="92696" cy="98618"/>
          </a:xfrm>
          <a:prstGeom prst="ellipse">
            <a:avLst/>
          </a:prstGeom>
          <a:solidFill>
            <a:srgbClr val="848484"/>
          </a:solidFill>
          <a:ln w="15875" cmpd="sng">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B2E9C69-7FF4-45D8-8697-82579F1D2041}"/>
              </a:ext>
            </a:extLst>
          </p:cNvPr>
          <p:cNvSpPr/>
          <p:nvPr/>
        </p:nvSpPr>
        <p:spPr>
          <a:xfrm>
            <a:off x="5889155" y="1264798"/>
            <a:ext cx="92696" cy="98618"/>
          </a:xfrm>
          <a:prstGeom prst="ellipse">
            <a:avLst/>
          </a:prstGeom>
          <a:noFill/>
          <a:ln w="15875" cmpd="sng">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E23BE84-FAA1-4E97-9521-C56841D8CE0E}"/>
              </a:ext>
            </a:extLst>
          </p:cNvPr>
          <p:cNvSpPr/>
          <p:nvPr/>
        </p:nvSpPr>
        <p:spPr>
          <a:xfrm>
            <a:off x="6194474" y="1264798"/>
            <a:ext cx="92696" cy="98618"/>
          </a:xfrm>
          <a:prstGeom prst="ellipse">
            <a:avLst/>
          </a:prstGeom>
          <a:noFill/>
          <a:ln w="15875" cmpd="sng">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53FBE0-CA8D-43AD-81A2-0A544B4EF679}"/>
              </a:ext>
            </a:extLst>
          </p:cNvPr>
          <p:cNvSpPr/>
          <p:nvPr/>
        </p:nvSpPr>
        <p:spPr>
          <a:xfrm>
            <a:off x="6499793" y="1264798"/>
            <a:ext cx="92696" cy="98618"/>
          </a:xfrm>
          <a:prstGeom prst="ellipse">
            <a:avLst/>
          </a:prstGeom>
          <a:noFill/>
          <a:ln w="15875" cmpd="sng">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A3974DD-E11F-4BB6-88A5-9717CD33F916}"/>
              </a:ext>
            </a:extLst>
          </p:cNvPr>
          <p:cNvPicPr/>
          <p:nvPr/>
        </p:nvPicPr>
        <p:blipFill rotWithShape="1">
          <a:blip r:embed="rId5" cstate="hqprint">
            <a:extLst>
              <a:ext uri="{28A0092B-C50C-407E-A947-70E740481C1C}">
                <a14:useLocalDpi xmlns:a14="http://schemas.microsoft.com/office/drawing/2010/main" val="0"/>
              </a:ext>
            </a:extLst>
          </a:blip>
          <a:srcRect l="75954" t="60134" r="7494" b="9462"/>
          <a:stretch/>
        </p:blipFill>
        <p:spPr bwMode="auto">
          <a:xfrm>
            <a:off x="3179651" y="3428998"/>
            <a:ext cx="800328" cy="809528"/>
          </a:xfrm>
          <a:prstGeom prst="ellipse">
            <a:avLst/>
          </a:prstGeom>
          <a:ln w="28575">
            <a:solidFill>
              <a:srgbClr val="6B5874"/>
            </a:solidFill>
          </a:ln>
          <a:extLst>
            <a:ext uri="{53640926-AAD7-44D8-BBD7-CCE9431645EC}">
              <a14:shadowObscured xmlns:a14="http://schemas.microsoft.com/office/drawing/2010/main"/>
            </a:ext>
          </a:extLst>
        </p:spPr>
      </p:pic>
      <p:pic>
        <p:nvPicPr>
          <p:cNvPr id="17" name="Picture 2" descr="Image result for cursor icon">
            <a:extLst>
              <a:ext uri="{FF2B5EF4-FFF2-40B4-BE49-F238E27FC236}">
                <a16:creationId xmlns:a16="http://schemas.microsoft.com/office/drawing/2014/main" id="{1CE7D165-23C9-4457-A499-D1C30B7BF4F4}"/>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4991" t="19756" r="28134" b="25140"/>
          <a:stretch/>
        </p:blipFill>
        <p:spPr bwMode="auto">
          <a:xfrm rot="19878175">
            <a:off x="3785024" y="3849096"/>
            <a:ext cx="389908" cy="52808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3D8C710-92D7-4298-9353-15E8848EEBD4}"/>
              </a:ext>
            </a:extLst>
          </p:cNvPr>
          <p:cNvSpPr txBox="1"/>
          <p:nvPr/>
        </p:nvSpPr>
        <p:spPr>
          <a:xfrm>
            <a:off x="2551146" y="4533638"/>
            <a:ext cx="2061636" cy="1169551"/>
          </a:xfrm>
          <a:prstGeom prst="rect">
            <a:avLst/>
          </a:prstGeom>
          <a:noFill/>
        </p:spPr>
        <p:txBody>
          <a:bodyPr wrap="square" rtlCol="0">
            <a:spAutoFit/>
          </a:bodyPr>
          <a:lstStyle/>
          <a:p>
            <a:pPr algn="ctr"/>
            <a:r>
              <a:rPr lang="en-US" sz="1400" dirty="0">
                <a:solidFill>
                  <a:srgbClr val="4B4851"/>
                </a:solidFill>
                <a:latin typeface="Montserrat Light" panose="00000400000000000000" pitchFamily="2" charset="0"/>
              </a:rPr>
              <a:t>Get started on your pregnancy checklist.</a:t>
            </a:r>
          </a:p>
          <a:p>
            <a:pPr algn="ctr"/>
            <a:r>
              <a:rPr lang="en-US" sz="1400" dirty="0">
                <a:solidFill>
                  <a:srgbClr val="4B4851"/>
                </a:solidFill>
                <a:latin typeface="Montserrat Light" panose="00000400000000000000" pitchFamily="2" charset="0"/>
              </a:rPr>
              <a:t>(You can start this even before you’re pregnant!)</a:t>
            </a:r>
          </a:p>
        </p:txBody>
      </p:sp>
      <p:sp>
        <p:nvSpPr>
          <p:cNvPr id="19" name="TextBox 18">
            <a:extLst>
              <a:ext uri="{FF2B5EF4-FFF2-40B4-BE49-F238E27FC236}">
                <a16:creationId xmlns:a16="http://schemas.microsoft.com/office/drawing/2014/main" id="{3A7C441E-EC50-4364-9BC6-479E20F4531C}"/>
              </a:ext>
            </a:extLst>
          </p:cNvPr>
          <p:cNvSpPr txBox="1"/>
          <p:nvPr/>
        </p:nvSpPr>
        <p:spPr>
          <a:xfrm>
            <a:off x="5275709" y="4533638"/>
            <a:ext cx="1766159" cy="954107"/>
          </a:xfrm>
          <a:prstGeom prst="rect">
            <a:avLst/>
          </a:prstGeom>
          <a:noFill/>
        </p:spPr>
        <p:txBody>
          <a:bodyPr wrap="square" rtlCol="0">
            <a:spAutoFit/>
          </a:bodyPr>
          <a:lstStyle/>
          <a:p>
            <a:pPr algn="ctr"/>
            <a:r>
              <a:rPr lang="en-US" sz="1400" dirty="0">
                <a:solidFill>
                  <a:srgbClr val="4B4851"/>
                </a:solidFill>
                <a:latin typeface="Montserrat Light" panose="00000400000000000000" pitchFamily="2" charset="0"/>
              </a:rPr>
              <a:t>Easily manage your baby shower guest list and RSVPs online.</a:t>
            </a:r>
          </a:p>
        </p:txBody>
      </p:sp>
      <p:sp>
        <p:nvSpPr>
          <p:cNvPr id="20" name="TextBox 19">
            <a:extLst>
              <a:ext uri="{FF2B5EF4-FFF2-40B4-BE49-F238E27FC236}">
                <a16:creationId xmlns:a16="http://schemas.microsoft.com/office/drawing/2014/main" id="{0993225D-C8F6-4E2B-AAD8-2FD94722CCEA}"/>
              </a:ext>
            </a:extLst>
          </p:cNvPr>
          <p:cNvSpPr txBox="1"/>
          <p:nvPr/>
        </p:nvSpPr>
        <p:spPr>
          <a:xfrm>
            <a:off x="7704793" y="4533635"/>
            <a:ext cx="2061636" cy="1600438"/>
          </a:xfrm>
          <a:prstGeom prst="rect">
            <a:avLst/>
          </a:prstGeom>
          <a:noFill/>
        </p:spPr>
        <p:txBody>
          <a:bodyPr wrap="square" rtlCol="0">
            <a:spAutoFit/>
          </a:bodyPr>
          <a:lstStyle/>
          <a:p>
            <a:pPr algn="ctr"/>
            <a:r>
              <a:rPr lang="en-US" sz="1400" dirty="0">
                <a:solidFill>
                  <a:srgbClr val="4B4851"/>
                </a:solidFill>
                <a:latin typeface="Montserrat Light" panose="00000400000000000000" pitchFamily="2" charset="0"/>
              </a:rPr>
              <a:t>Check out maternity and baby essentials. We’ll only recommend products that have met national safety standards!</a:t>
            </a:r>
          </a:p>
        </p:txBody>
      </p:sp>
      <p:pic>
        <p:nvPicPr>
          <p:cNvPr id="22" name="Picture 2" descr="Image result for bee silhouette">
            <a:extLst>
              <a:ext uri="{FF2B5EF4-FFF2-40B4-BE49-F238E27FC236}">
                <a16:creationId xmlns:a16="http://schemas.microsoft.com/office/drawing/2014/main" id="{BE38CB5A-7383-4BEA-899E-34CCBF84D2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261" t="16475" r="14905" b="17230"/>
          <a:stretch/>
        </p:blipFill>
        <p:spPr bwMode="auto">
          <a:xfrm>
            <a:off x="5756475" y="3429001"/>
            <a:ext cx="800328" cy="809527"/>
          </a:xfrm>
          <a:prstGeom prst="ellipse">
            <a:avLst/>
          </a:prstGeom>
          <a:noFill/>
          <a:ln w="28575">
            <a:solidFill>
              <a:srgbClr val="6B5874"/>
            </a:solidFill>
          </a:ln>
          <a:extLst>
            <a:ext uri="{909E8E84-426E-40DD-AFC4-6F175D3DCCD1}">
              <a14:hiddenFill xmlns:a14="http://schemas.microsoft.com/office/drawing/2010/main">
                <a:solidFill>
                  <a:srgbClr val="FFFFFF"/>
                </a:solidFill>
              </a14:hiddenFill>
            </a:ext>
          </a:extLst>
        </p:spPr>
      </p:pic>
      <p:pic>
        <p:nvPicPr>
          <p:cNvPr id="23" name="Picture 2" descr="Image result for bee silhouette">
            <a:extLst>
              <a:ext uri="{FF2B5EF4-FFF2-40B4-BE49-F238E27FC236}">
                <a16:creationId xmlns:a16="http://schemas.microsoft.com/office/drawing/2014/main" id="{5A7D4895-3A28-4AEA-9E63-E1112A7047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261" t="16475" r="14905" b="17230"/>
          <a:stretch/>
        </p:blipFill>
        <p:spPr bwMode="auto">
          <a:xfrm>
            <a:off x="8333299" y="3429000"/>
            <a:ext cx="800328" cy="809527"/>
          </a:xfrm>
          <a:prstGeom prst="ellipse">
            <a:avLst/>
          </a:prstGeom>
          <a:noFill/>
          <a:ln w="28575">
            <a:solidFill>
              <a:srgbClr val="6B5874"/>
            </a:solidFill>
          </a:ln>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20D4E4ED-29A9-465D-99A7-8DEB82384C2D}"/>
              </a:ext>
            </a:extLst>
          </p:cNvPr>
          <p:cNvCxnSpPr>
            <a:cxnSpLocks/>
          </p:cNvCxnSpPr>
          <p:nvPr/>
        </p:nvCxnSpPr>
        <p:spPr>
          <a:xfrm>
            <a:off x="2156704" y="2324363"/>
            <a:ext cx="2341116" cy="0"/>
          </a:xfrm>
          <a:prstGeom prst="line">
            <a:avLst/>
          </a:prstGeom>
          <a:ln w="28575">
            <a:solidFill>
              <a:srgbClr val="EAE7E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0D720AB-1D89-4482-9560-5243B857456A}"/>
              </a:ext>
            </a:extLst>
          </p:cNvPr>
          <p:cNvSpPr txBox="1"/>
          <p:nvPr/>
        </p:nvSpPr>
        <p:spPr>
          <a:xfrm>
            <a:off x="4497822" y="2093531"/>
            <a:ext cx="3321933" cy="461665"/>
          </a:xfrm>
          <a:prstGeom prst="rect">
            <a:avLst/>
          </a:prstGeom>
          <a:noFill/>
        </p:spPr>
        <p:txBody>
          <a:bodyPr wrap="square" rtlCol="0">
            <a:spAutoFit/>
          </a:bodyPr>
          <a:lstStyle/>
          <a:p>
            <a:pPr algn="ctr"/>
            <a:r>
              <a:rPr lang="en-US" sz="2400" dirty="0">
                <a:solidFill>
                  <a:srgbClr val="6A686D"/>
                </a:solidFill>
                <a:latin typeface="Montserrat Light" panose="00000400000000000000" pitchFamily="2" charset="0"/>
              </a:rPr>
              <a:t>Let’s get planning!</a:t>
            </a:r>
          </a:p>
        </p:txBody>
      </p:sp>
      <p:cxnSp>
        <p:nvCxnSpPr>
          <p:cNvPr id="29" name="Straight Connector 28">
            <a:extLst>
              <a:ext uri="{FF2B5EF4-FFF2-40B4-BE49-F238E27FC236}">
                <a16:creationId xmlns:a16="http://schemas.microsoft.com/office/drawing/2014/main" id="{06B5F99A-462D-4832-B6B2-E41B2DA6FAE1}"/>
              </a:ext>
            </a:extLst>
          </p:cNvPr>
          <p:cNvCxnSpPr>
            <a:cxnSpLocks/>
          </p:cNvCxnSpPr>
          <p:nvPr/>
        </p:nvCxnSpPr>
        <p:spPr>
          <a:xfrm>
            <a:off x="7819754" y="2324363"/>
            <a:ext cx="2176040" cy="0"/>
          </a:xfrm>
          <a:prstGeom prst="line">
            <a:avLst/>
          </a:prstGeom>
          <a:ln w="28575">
            <a:solidFill>
              <a:srgbClr val="EAE7E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084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DE2F4AB-8C6B-4E10-ACF6-8631EAF1DF89}"/>
              </a:ext>
            </a:extLst>
          </p:cNvPr>
          <p:cNvSpPr/>
          <p:nvPr/>
        </p:nvSpPr>
        <p:spPr>
          <a:xfrm>
            <a:off x="1524000" y="4011465"/>
            <a:ext cx="9144000" cy="2846535"/>
          </a:xfrm>
          <a:prstGeom prst="rect">
            <a:avLst/>
          </a:prstGeom>
          <a:solidFill>
            <a:srgbClr val="F2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1ACE22-423C-44CA-95F6-D9714ADE7081}"/>
              </a:ext>
            </a:extLst>
          </p:cNvPr>
          <p:cNvSpPr/>
          <p:nvPr/>
        </p:nvSpPr>
        <p:spPr>
          <a:xfrm>
            <a:off x="8036621" y="5718174"/>
            <a:ext cx="2462812" cy="459165"/>
          </a:xfrm>
          <a:prstGeom prst="rect">
            <a:avLst/>
          </a:prstGeom>
        </p:spPr>
        <p:txBody>
          <a:bodyPr wrap="square">
            <a:spAutoFit/>
          </a:bodyPr>
          <a:lstStyle/>
          <a:p>
            <a:pPr algn="r">
              <a:lnSpc>
                <a:spcPct val="150000"/>
              </a:lnSpc>
            </a:pPr>
            <a:r>
              <a:rPr lang="en-US" dirty="0">
                <a:solidFill>
                  <a:srgbClr val="6B5874"/>
                </a:solidFill>
                <a:latin typeface="Raleway Light" panose="020B0403030101060003" pitchFamily="34" charset="0"/>
              </a:rPr>
              <a:t>CONNECT WITH US!</a:t>
            </a:r>
          </a:p>
        </p:txBody>
      </p:sp>
      <p:pic>
        <p:nvPicPr>
          <p:cNvPr id="18" name="Picture 2" descr="Image result for cursor icon">
            <a:extLst>
              <a:ext uri="{FF2B5EF4-FFF2-40B4-BE49-F238E27FC236}">
                <a16:creationId xmlns:a16="http://schemas.microsoft.com/office/drawing/2014/main" id="{53A8C521-BDE8-4929-9BCA-0E6008B8088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4991" t="19756" r="28134" b="25140"/>
          <a:stretch/>
        </p:blipFill>
        <p:spPr bwMode="auto">
          <a:xfrm rot="19878175">
            <a:off x="3641569" y="4326048"/>
            <a:ext cx="366375" cy="4324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neutral social media icons">
            <a:extLst>
              <a:ext uri="{FF2B5EF4-FFF2-40B4-BE49-F238E27FC236}">
                <a16:creationId xmlns:a16="http://schemas.microsoft.com/office/drawing/2014/main" id="{C0C493D4-8753-4982-9024-3EC637B1D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29" t="32155" r="50079" b="57802"/>
          <a:stretch/>
        </p:blipFill>
        <p:spPr bwMode="auto">
          <a:xfrm>
            <a:off x="8685300" y="6248051"/>
            <a:ext cx="447301" cy="4177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neutral social media icons">
            <a:extLst>
              <a:ext uri="{FF2B5EF4-FFF2-40B4-BE49-F238E27FC236}">
                <a16:creationId xmlns:a16="http://schemas.microsoft.com/office/drawing/2014/main" id="{CFD74BF5-CA51-42B8-B114-D567676EC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436" t="13039" r="34188" b="77784"/>
          <a:stretch/>
        </p:blipFill>
        <p:spPr bwMode="auto">
          <a:xfrm>
            <a:off x="9132601" y="6248051"/>
            <a:ext cx="867629" cy="4177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9490375-E842-440F-A00B-AE3A8A7B9A2F}"/>
              </a:ext>
            </a:extLst>
          </p:cNvPr>
          <p:cNvSpPr txBox="1"/>
          <p:nvPr/>
        </p:nvSpPr>
        <p:spPr>
          <a:xfrm>
            <a:off x="1692567" y="4203625"/>
            <a:ext cx="4552408" cy="2462213"/>
          </a:xfrm>
          <a:prstGeom prst="rect">
            <a:avLst/>
          </a:prstGeom>
          <a:noFill/>
        </p:spPr>
        <p:txBody>
          <a:bodyPr wrap="square" rtlCol="0">
            <a:spAutoFit/>
          </a:bodyPr>
          <a:lstStyle/>
          <a:p>
            <a:pPr>
              <a:lnSpc>
                <a:spcPct val="150000"/>
              </a:lnSpc>
            </a:pPr>
            <a:r>
              <a:rPr lang="en-US" sz="1400" dirty="0">
                <a:solidFill>
                  <a:srgbClr val="6B5874"/>
                </a:solidFill>
                <a:latin typeface="Raleway" panose="020B0503030101060003" pitchFamily="34" charset="0"/>
              </a:rPr>
              <a:t>ABOUT myHoneyBump</a:t>
            </a:r>
          </a:p>
          <a:p>
            <a:pPr>
              <a:lnSpc>
                <a:spcPct val="150000"/>
              </a:lnSpc>
            </a:pPr>
            <a:r>
              <a:rPr lang="en-US" sz="1400" dirty="0">
                <a:solidFill>
                  <a:srgbClr val="6A686D"/>
                </a:solidFill>
                <a:latin typeface="Raleway" panose="020B0503030101060003" pitchFamily="34" charset="0"/>
              </a:rPr>
              <a:t>CONTACT US</a:t>
            </a:r>
          </a:p>
          <a:p>
            <a:pPr>
              <a:lnSpc>
                <a:spcPct val="150000"/>
              </a:lnSpc>
            </a:pPr>
            <a:r>
              <a:rPr lang="en-US" sz="1400" dirty="0">
                <a:solidFill>
                  <a:srgbClr val="6A686D"/>
                </a:solidFill>
                <a:latin typeface="Raleway" panose="020B0503030101060003" pitchFamily="34" charset="0"/>
              </a:rPr>
              <a:t>ADVERTISE WITH US</a:t>
            </a:r>
          </a:p>
          <a:p>
            <a:pPr>
              <a:lnSpc>
                <a:spcPct val="150000"/>
              </a:lnSpc>
            </a:pPr>
            <a:r>
              <a:rPr lang="en-US" sz="1400" dirty="0">
                <a:solidFill>
                  <a:srgbClr val="6A686D"/>
                </a:solidFill>
                <a:latin typeface="Raleway" panose="020B0503030101060003" pitchFamily="34" charset="0"/>
              </a:rPr>
              <a:t>PRIVACY POLICY</a:t>
            </a:r>
          </a:p>
          <a:p>
            <a:pPr>
              <a:lnSpc>
                <a:spcPct val="150000"/>
              </a:lnSpc>
            </a:pPr>
            <a:r>
              <a:rPr lang="en-US" sz="1400" dirty="0">
                <a:solidFill>
                  <a:srgbClr val="6A686D"/>
                </a:solidFill>
                <a:latin typeface="Raleway" panose="020B0503030101060003" pitchFamily="34" charset="0"/>
              </a:rPr>
              <a:t>TERMS &amp; CONDITIONS</a:t>
            </a:r>
          </a:p>
          <a:p>
            <a:pPr>
              <a:lnSpc>
                <a:spcPct val="150000"/>
              </a:lnSpc>
            </a:pPr>
            <a:endParaRPr lang="en-US" sz="1400" dirty="0">
              <a:solidFill>
                <a:srgbClr val="6A686D"/>
              </a:solidFill>
              <a:latin typeface="Raleway" panose="020B0503030101060003" pitchFamily="34" charset="0"/>
            </a:endParaRPr>
          </a:p>
          <a:p>
            <a:endParaRPr lang="en-US" sz="1400" dirty="0">
              <a:solidFill>
                <a:srgbClr val="6A686D"/>
              </a:solidFill>
              <a:latin typeface="Raleway" panose="020B0503030101060003" pitchFamily="34" charset="0"/>
            </a:endParaRPr>
          </a:p>
          <a:p>
            <a:r>
              <a:rPr lang="en-US" sz="1400" dirty="0">
                <a:solidFill>
                  <a:srgbClr val="6A686D"/>
                </a:solidFill>
                <a:latin typeface="Raleway" panose="020B0503030101060003" pitchFamily="34" charset="0"/>
                <a:cs typeface="Courier New" panose="02070309020205020404" pitchFamily="49" charset="0"/>
              </a:rPr>
              <a:t>© </a:t>
            </a:r>
            <a:r>
              <a:rPr lang="en-US" sz="1400" dirty="0">
                <a:solidFill>
                  <a:srgbClr val="6A686D"/>
                </a:solidFill>
                <a:latin typeface="Raleway" panose="020B0503030101060003" pitchFamily="34" charset="0"/>
              </a:rPr>
              <a:t>2019 myHoneyBump</a:t>
            </a:r>
          </a:p>
        </p:txBody>
      </p:sp>
      <p:sp>
        <p:nvSpPr>
          <p:cNvPr id="15" name="TextBox 14">
            <a:extLst>
              <a:ext uri="{FF2B5EF4-FFF2-40B4-BE49-F238E27FC236}">
                <a16:creationId xmlns:a16="http://schemas.microsoft.com/office/drawing/2014/main" id="{E3DF144C-980A-4E9E-BDD5-4D04EF837530}"/>
              </a:ext>
            </a:extLst>
          </p:cNvPr>
          <p:cNvSpPr txBox="1"/>
          <p:nvPr/>
        </p:nvSpPr>
        <p:spPr>
          <a:xfrm>
            <a:off x="2550119" y="1380537"/>
            <a:ext cx="2061636" cy="1169551"/>
          </a:xfrm>
          <a:prstGeom prst="rect">
            <a:avLst/>
          </a:prstGeom>
          <a:noFill/>
        </p:spPr>
        <p:txBody>
          <a:bodyPr wrap="square" rtlCol="0">
            <a:spAutoFit/>
          </a:bodyPr>
          <a:lstStyle/>
          <a:p>
            <a:pPr algn="ctr"/>
            <a:r>
              <a:rPr lang="en-US" sz="1400" dirty="0">
                <a:solidFill>
                  <a:srgbClr val="4B4851"/>
                </a:solidFill>
                <a:latin typeface="Montserrat Light" panose="00000400000000000000" pitchFamily="2" charset="0"/>
              </a:rPr>
              <a:t>Get started on your pregnancy checklist.</a:t>
            </a:r>
          </a:p>
          <a:p>
            <a:pPr algn="ctr"/>
            <a:r>
              <a:rPr lang="en-US" sz="1400" dirty="0">
                <a:solidFill>
                  <a:srgbClr val="4B4851"/>
                </a:solidFill>
                <a:latin typeface="Montserrat Light" panose="00000400000000000000" pitchFamily="2" charset="0"/>
              </a:rPr>
              <a:t>(You can start this even before you’re pregnant!)</a:t>
            </a:r>
          </a:p>
        </p:txBody>
      </p:sp>
      <p:sp>
        <p:nvSpPr>
          <p:cNvPr id="16" name="TextBox 15">
            <a:extLst>
              <a:ext uri="{FF2B5EF4-FFF2-40B4-BE49-F238E27FC236}">
                <a16:creationId xmlns:a16="http://schemas.microsoft.com/office/drawing/2014/main" id="{A6F4DFBA-F6F4-4367-BA36-BF05F6E6EE9F}"/>
              </a:ext>
            </a:extLst>
          </p:cNvPr>
          <p:cNvSpPr txBox="1"/>
          <p:nvPr/>
        </p:nvSpPr>
        <p:spPr>
          <a:xfrm>
            <a:off x="5274682" y="1380537"/>
            <a:ext cx="1766159" cy="954107"/>
          </a:xfrm>
          <a:prstGeom prst="rect">
            <a:avLst/>
          </a:prstGeom>
          <a:noFill/>
        </p:spPr>
        <p:txBody>
          <a:bodyPr wrap="square" rtlCol="0">
            <a:spAutoFit/>
          </a:bodyPr>
          <a:lstStyle/>
          <a:p>
            <a:pPr algn="ctr"/>
            <a:r>
              <a:rPr lang="en-US" sz="1400" dirty="0">
                <a:solidFill>
                  <a:srgbClr val="4B4851"/>
                </a:solidFill>
                <a:latin typeface="Montserrat Light" panose="00000400000000000000" pitchFamily="2" charset="0"/>
              </a:rPr>
              <a:t>Easily manage your baby shower guest list and RSVPs online.</a:t>
            </a:r>
          </a:p>
        </p:txBody>
      </p:sp>
      <p:sp>
        <p:nvSpPr>
          <p:cNvPr id="21" name="TextBox 20">
            <a:extLst>
              <a:ext uri="{FF2B5EF4-FFF2-40B4-BE49-F238E27FC236}">
                <a16:creationId xmlns:a16="http://schemas.microsoft.com/office/drawing/2014/main" id="{5FA0F841-6C03-4618-9A09-C68344473252}"/>
              </a:ext>
            </a:extLst>
          </p:cNvPr>
          <p:cNvSpPr txBox="1"/>
          <p:nvPr/>
        </p:nvSpPr>
        <p:spPr>
          <a:xfrm>
            <a:off x="7703766" y="1380534"/>
            <a:ext cx="2061636" cy="1600438"/>
          </a:xfrm>
          <a:prstGeom prst="rect">
            <a:avLst/>
          </a:prstGeom>
          <a:noFill/>
        </p:spPr>
        <p:txBody>
          <a:bodyPr wrap="square" rtlCol="0">
            <a:spAutoFit/>
          </a:bodyPr>
          <a:lstStyle/>
          <a:p>
            <a:pPr algn="ctr"/>
            <a:r>
              <a:rPr lang="en-US" sz="1400" dirty="0">
                <a:solidFill>
                  <a:srgbClr val="4B4851"/>
                </a:solidFill>
                <a:latin typeface="Montserrat Light" panose="00000400000000000000" pitchFamily="2" charset="0"/>
              </a:rPr>
              <a:t>Check out maternity and baby essentials. We’ll only recommend products that have met national safety standards!</a:t>
            </a:r>
          </a:p>
        </p:txBody>
      </p:sp>
      <p:pic>
        <p:nvPicPr>
          <p:cNvPr id="23" name="Picture 2" descr="Image result for bee silhouette">
            <a:extLst>
              <a:ext uri="{FF2B5EF4-FFF2-40B4-BE49-F238E27FC236}">
                <a16:creationId xmlns:a16="http://schemas.microsoft.com/office/drawing/2014/main" id="{0968F8E2-297B-46E0-9F2C-C8D2669886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3178624" y="275899"/>
            <a:ext cx="800328" cy="809527"/>
          </a:xfrm>
          <a:prstGeom prst="ellipse">
            <a:avLst/>
          </a:prstGeom>
          <a:noFill/>
          <a:ln w="28575">
            <a:solidFill>
              <a:srgbClr val="6B5874"/>
            </a:solidFill>
          </a:ln>
          <a:extLst>
            <a:ext uri="{909E8E84-426E-40DD-AFC4-6F175D3DCCD1}">
              <a14:hiddenFill xmlns:a14="http://schemas.microsoft.com/office/drawing/2010/main">
                <a:solidFill>
                  <a:srgbClr val="FFFFFF"/>
                </a:solidFill>
              </a14:hiddenFill>
            </a:ext>
          </a:extLst>
        </p:spPr>
      </p:pic>
      <p:pic>
        <p:nvPicPr>
          <p:cNvPr id="24" name="Picture 2" descr="Image result for bee silhouette">
            <a:extLst>
              <a:ext uri="{FF2B5EF4-FFF2-40B4-BE49-F238E27FC236}">
                <a16:creationId xmlns:a16="http://schemas.microsoft.com/office/drawing/2014/main" id="{5C246A56-A59A-4FE9-9491-8E67ED62F1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5755448" y="275900"/>
            <a:ext cx="800328" cy="809527"/>
          </a:xfrm>
          <a:prstGeom prst="ellipse">
            <a:avLst/>
          </a:prstGeom>
          <a:noFill/>
          <a:ln w="28575">
            <a:solidFill>
              <a:srgbClr val="6B5874"/>
            </a:solidFill>
          </a:ln>
          <a:extLst>
            <a:ext uri="{909E8E84-426E-40DD-AFC4-6F175D3DCCD1}">
              <a14:hiddenFill xmlns:a14="http://schemas.microsoft.com/office/drawing/2010/main">
                <a:solidFill>
                  <a:srgbClr val="FFFFFF"/>
                </a:solidFill>
              </a14:hiddenFill>
            </a:ext>
          </a:extLst>
        </p:spPr>
      </p:pic>
      <p:pic>
        <p:nvPicPr>
          <p:cNvPr id="25" name="Picture 2" descr="Image result for bee silhouette">
            <a:extLst>
              <a:ext uri="{FF2B5EF4-FFF2-40B4-BE49-F238E27FC236}">
                <a16:creationId xmlns:a16="http://schemas.microsoft.com/office/drawing/2014/main" id="{62D8AA04-9C88-43B0-A873-14366DE99F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8332272" y="275899"/>
            <a:ext cx="800328" cy="809527"/>
          </a:xfrm>
          <a:prstGeom prst="ellipse">
            <a:avLst/>
          </a:prstGeom>
          <a:noFill/>
          <a:ln w="28575">
            <a:solidFill>
              <a:srgbClr val="6B5874"/>
            </a:solidFill>
          </a:ln>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BD3F4D21-BE6D-4772-9A5B-1CBC62F7B557}"/>
              </a:ext>
            </a:extLst>
          </p:cNvPr>
          <p:cNvPicPr>
            <a:picLocks noChangeAspect="1"/>
          </p:cNvPicPr>
          <p:nvPr/>
        </p:nvPicPr>
        <p:blipFill rotWithShape="1">
          <a:blip r:embed="rId6"/>
          <a:srcRect l="75381" t="37399" r="6793" b="51191"/>
          <a:stretch/>
        </p:blipFill>
        <p:spPr>
          <a:xfrm rot="16200000">
            <a:off x="-2972593" y="2309669"/>
            <a:ext cx="5221391" cy="602054"/>
          </a:xfrm>
          <a:prstGeom prst="rect">
            <a:avLst/>
          </a:prstGeom>
        </p:spPr>
      </p:pic>
    </p:spTree>
    <p:extLst>
      <p:ext uri="{BB962C8B-B14F-4D97-AF65-F5344CB8AC3E}">
        <p14:creationId xmlns:p14="http://schemas.microsoft.com/office/powerpoint/2010/main" val="201549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5C5AD0E2-7C06-421B-BED4-A01168484D37}"/>
              </a:ext>
            </a:extLst>
          </p:cNvPr>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87BBB7B7-F702-4B47-B50E-103543EC83B9}"/>
              </a:ext>
            </a:extLst>
          </p:cNvPr>
          <p:cNvPicPr/>
          <p:nvPr/>
        </p:nvPicPr>
        <p:blipFill rotWithShape="1">
          <a:blip r:embed="rId2"/>
          <a:srcRect l="1579" t="40324" r="69813" b="16709"/>
          <a:stretch/>
        </p:blipFill>
        <p:spPr bwMode="auto">
          <a:xfrm>
            <a:off x="9847573" y="136844"/>
            <a:ext cx="529067" cy="532460"/>
          </a:xfrm>
          <a:prstGeom prst="rect">
            <a:avLst/>
          </a:prstGeom>
          <a:ln>
            <a:noFill/>
          </a:ln>
          <a:extLst>
            <a:ext uri="{53640926-AAD7-44D8-BBD7-CCE9431645EC}">
              <a14:shadowObscured xmlns:a14="http://schemas.microsoft.com/office/drawing/2010/main"/>
            </a:ext>
          </a:extLst>
        </p:spPr>
      </p:pic>
      <p:sp>
        <p:nvSpPr>
          <p:cNvPr id="29" name="Hexagon 28">
            <a:extLst>
              <a:ext uri="{FF2B5EF4-FFF2-40B4-BE49-F238E27FC236}">
                <a16:creationId xmlns:a16="http://schemas.microsoft.com/office/drawing/2014/main" id="{F5FDCA67-6280-4631-9EF0-A765515F4A2B}"/>
              </a:ext>
            </a:extLst>
          </p:cNvPr>
          <p:cNvSpPr/>
          <p:nvPr/>
        </p:nvSpPr>
        <p:spPr>
          <a:xfrm>
            <a:off x="6479794" y="558386"/>
            <a:ext cx="988060" cy="871855"/>
          </a:xfrm>
          <a:prstGeom prst="hexagon">
            <a:avLst/>
          </a:prstGeom>
          <a:solidFill>
            <a:srgbClr val="EAE7E2">
              <a:alpha val="58000"/>
            </a:srgbClr>
          </a:solidFill>
          <a:ln w="22225" cmpd="sng">
            <a:solidFill>
              <a:srgbClr val="6A686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Hexagon 29">
            <a:extLst>
              <a:ext uri="{FF2B5EF4-FFF2-40B4-BE49-F238E27FC236}">
                <a16:creationId xmlns:a16="http://schemas.microsoft.com/office/drawing/2014/main" id="{59527C1F-96C9-44E6-A0FF-0EE2E481B5E7}"/>
              </a:ext>
            </a:extLst>
          </p:cNvPr>
          <p:cNvSpPr/>
          <p:nvPr/>
        </p:nvSpPr>
        <p:spPr>
          <a:xfrm>
            <a:off x="5624449" y="1060989"/>
            <a:ext cx="988060" cy="871855"/>
          </a:xfrm>
          <a:prstGeom prst="hexagon">
            <a:avLst/>
          </a:prstGeom>
          <a:solidFill>
            <a:srgbClr val="EAE7E2">
              <a:alpha val="54000"/>
            </a:srgbClr>
          </a:solidFill>
          <a:ln w="22225">
            <a:solidFill>
              <a:srgbClr val="6A686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Hexagon 30">
            <a:extLst>
              <a:ext uri="{FF2B5EF4-FFF2-40B4-BE49-F238E27FC236}">
                <a16:creationId xmlns:a16="http://schemas.microsoft.com/office/drawing/2014/main" id="{925BCBE2-8A1F-412D-94E1-D506C5E9D06A}"/>
              </a:ext>
            </a:extLst>
          </p:cNvPr>
          <p:cNvSpPr/>
          <p:nvPr/>
        </p:nvSpPr>
        <p:spPr>
          <a:xfrm>
            <a:off x="6479794" y="1522951"/>
            <a:ext cx="988060" cy="871855"/>
          </a:xfrm>
          <a:prstGeom prst="hexagon">
            <a:avLst/>
          </a:prstGeom>
          <a:solidFill>
            <a:srgbClr val="6B5874">
              <a:alpha val="50000"/>
            </a:srgbClr>
          </a:solidFill>
          <a:ln w="22225" cmpd="sng">
            <a:solidFill>
              <a:srgbClr val="6A686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Hexagon 31">
            <a:extLst>
              <a:ext uri="{FF2B5EF4-FFF2-40B4-BE49-F238E27FC236}">
                <a16:creationId xmlns:a16="http://schemas.microsoft.com/office/drawing/2014/main" id="{C778FEFC-54EA-4EBD-BB0E-2B46EC708B7E}"/>
              </a:ext>
            </a:extLst>
          </p:cNvPr>
          <p:cNvSpPr/>
          <p:nvPr/>
        </p:nvSpPr>
        <p:spPr>
          <a:xfrm>
            <a:off x="5624449" y="2001105"/>
            <a:ext cx="988060" cy="871855"/>
          </a:xfrm>
          <a:prstGeom prst="hexagon">
            <a:avLst/>
          </a:prstGeom>
          <a:solidFill>
            <a:srgbClr val="6B5874">
              <a:alpha val="17000"/>
            </a:srgbClr>
          </a:solidFill>
          <a:ln w="22225" cmpd="sng">
            <a:solidFill>
              <a:srgbClr val="6A686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Hexagon 32">
            <a:extLst>
              <a:ext uri="{FF2B5EF4-FFF2-40B4-BE49-F238E27FC236}">
                <a16:creationId xmlns:a16="http://schemas.microsoft.com/office/drawing/2014/main" id="{40505709-2180-4795-BA27-9B1D54E20ACF}"/>
              </a:ext>
            </a:extLst>
          </p:cNvPr>
          <p:cNvSpPr/>
          <p:nvPr/>
        </p:nvSpPr>
        <p:spPr>
          <a:xfrm>
            <a:off x="7335139" y="1056861"/>
            <a:ext cx="988060" cy="871855"/>
          </a:xfrm>
          <a:prstGeom prst="hexagon">
            <a:avLst/>
          </a:prstGeom>
          <a:solidFill>
            <a:srgbClr val="6B5874"/>
          </a:solidFill>
          <a:ln w="22225" cmpd="sng">
            <a:solidFill>
              <a:srgbClr val="6A686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Hexagon 33">
            <a:extLst>
              <a:ext uri="{FF2B5EF4-FFF2-40B4-BE49-F238E27FC236}">
                <a16:creationId xmlns:a16="http://schemas.microsoft.com/office/drawing/2014/main" id="{A2888748-D0A3-44EA-8E2E-B9F786A46CB0}"/>
              </a:ext>
            </a:extLst>
          </p:cNvPr>
          <p:cNvSpPr/>
          <p:nvPr/>
        </p:nvSpPr>
        <p:spPr>
          <a:xfrm>
            <a:off x="7335139" y="2001105"/>
            <a:ext cx="988060" cy="871855"/>
          </a:xfrm>
          <a:prstGeom prst="hexagon">
            <a:avLst/>
          </a:prstGeom>
          <a:solidFill>
            <a:srgbClr val="FFE7A9">
              <a:alpha val="78000"/>
            </a:srgbClr>
          </a:solidFill>
          <a:ln w="22225" cmpd="sng">
            <a:solidFill>
              <a:srgbClr val="6A686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Hexagon 34">
            <a:extLst>
              <a:ext uri="{FF2B5EF4-FFF2-40B4-BE49-F238E27FC236}">
                <a16:creationId xmlns:a16="http://schemas.microsoft.com/office/drawing/2014/main" id="{3124FA6B-4E82-42AE-B7E3-AF79302AAD00}"/>
              </a:ext>
            </a:extLst>
          </p:cNvPr>
          <p:cNvSpPr/>
          <p:nvPr/>
        </p:nvSpPr>
        <p:spPr>
          <a:xfrm>
            <a:off x="6479794" y="2487516"/>
            <a:ext cx="988060" cy="871855"/>
          </a:xfrm>
          <a:prstGeom prst="hexagon">
            <a:avLst/>
          </a:prstGeom>
          <a:solidFill>
            <a:srgbClr val="6B5874">
              <a:alpha val="66000"/>
            </a:srgbClr>
          </a:solidFill>
          <a:ln w="22225" cmpd="sng">
            <a:solidFill>
              <a:srgbClr val="6A686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36" name="Picture 35">
            <a:extLst>
              <a:ext uri="{FF2B5EF4-FFF2-40B4-BE49-F238E27FC236}">
                <a16:creationId xmlns:a16="http://schemas.microsoft.com/office/drawing/2014/main" id="{CC9A8458-2153-4906-A334-20B050388605}"/>
              </a:ext>
            </a:extLst>
          </p:cNvPr>
          <p:cNvPicPr>
            <a:picLocks noChangeAspect="1"/>
          </p:cNvPicPr>
          <p:nvPr/>
        </p:nvPicPr>
        <p:blipFill rotWithShape="1">
          <a:blip r:embed="rId3"/>
          <a:srcRect l="75381" t="37399" r="6793" b="51191"/>
          <a:stretch/>
        </p:blipFill>
        <p:spPr>
          <a:xfrm rot="538528">
            <a:off x="9234275" y="1056784"/>
            <a:ext cx="2007421" cy="872008"/>
          </a:xfrm>
          <a:prstGeom prst="rect">
            <a:avLst/>
          </a:prstGeom>
        </p:spPr>
      </p:pic>
      <p:pic>
        <p:nvPicPr>
          <p:cNvPr id="37" name="Picture 36">
            <a:extLst>
              <a:ext uri="{FF2B5EF4-FFF2-40B4-BE49-F238E27FC236}">
                <a16:creationId xmlns:a16="http://schemas.microsoft.com/office/drawing/2014/main" id="{5C4E4054-7352-4A2D-9660-610F3602CF63}"/>
              </a:ext>
            </a:extLst>
          </p:cNvPr>
          <p:cNvPicPr>
            <a:picLocks noChangeAspect="1"/>
          </p:cNvPicPr>
          <p:nvPr/>
        </p:nvPicPr>
        <p:blipFill rotWithShape="1">
          <a:blip r:embed="rId4"/>
          <a:srcRect l="27281" t="25525" r="43764" b="20905"/>
          <a:stretch/>
        </p:blipFill>
        <p:spPr>
          <a:xfrm>
            <a:off x="2454806" y="655611"/>
            <a:ext cx="1514448" cy="1467829"/>
          </a:xfrm>
          <a:prstGeom prst="rect">
            <a:avLst/>
          </a:prstGeom>
        </p:spPr>
      </p:pic>
    </p:spTree>
    <p:extLst>
      <p:ext uri="{BB962C8B-B14F-4D97-AF65-F5344CB8AC3E}">
        <p14:creationId xmlns:p14="http://schemas.microsoft.com/office/powerpoint/2010/main" val="178203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baby touching pregnant belly">
            <a:extLst>
              <a:ext uri="{FF2B5EF4-FFF2-40B4-BE49-F238E27FC236}">
                <a16:creationId xmlns:a16="http://schemas.microsoft.com/office/drawing/2014/main" id="{8E86D64E-D948-45E6-AC8D-F5A6C25738B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1855" t="46756" b="23566"/>
          <a:stretch/>
        </p:blipFill>
        <p:spPr bwMode="auto">
          <a:xfrm>
            <a:off x="0" y="1045334"/>
            <a:ext cx="12192000" cy="46286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2CCDB8-E34E-4C84-86AD-96FF06B9FF9F}"/>
              </a:ext>
            </a:extLst>
          </p:cNvPr>
          <p:cNvSpPr txBox="1"/>
          <p:nvPr/>
        </p:nvSpPr>
        <p:spPr>
          <a:xfrm>
            <a:off x="10386435" y="301196"/>
            <a:ext cx="1016102" cy="246221"/>
          </a:xfrm>
          <a:prstGeom prst="rect">
            <a:avLst/>
          </a:prstGeom>
          <a:solidFill>
            <a:srgbClr val="6B5874"/>
          </a:solidFill>
        </p:spPr>
        <p:txBody>
          <a:bodyPr wrap="square" rtlCol="0">
            <a:spAutoFit/>
          </a:bodyPr>
          <a:lstStyle/>
          <a:p>
            <a:pPr algn="ctr"/>
            <a:r>
              <a:rPr lang="en-US" sz="1000" dirty="0">
                <a:solidFill>
                  <a:srgbClr val="EAE7E2"/>
                </a:solidFill>
                <a:latin typeface="Montserrat Medium" panose="00000600000000000000" pitchFamily="2" charset="0"/>
              </a:rPr>
              <a:t>sign up</a:t>
            </a:r>
          </a:p>
        </p:txBody>
      </p:sp>
      <p:sp>
        <p:nvSpPr>
          <p:cNvPr id="8" name="TextBox 7">
            <a:extLst>
              <a:ext uri="{FF2B5EF4-FFF2-40B4-BE49-F238E27FC236}">
                <a16:creationId xmlns:a16="http://schemas.microsoft.com/office/drawing/2014/main" id="{74C7D6F7-28C2-4FEA-8B5A-7326C3679545}"/>
              </a:ext>
            </a:extLst>
          </p:cNvPr>
          <p:cNvSpPr txBox="1"/>
          <p:nvPr/>
        </p:nvSpPr>
        <p:spPr>
          <a:xfrm>
            <a:off x="11350379" y="301196"/>
            <a:ext cx="665826" cy="246221"/>
          </a:xfrm>
          <a:prstGeom prst="rect">
            <a:avLst/>
          </a:prstGeom>
          <a:noFill/>
        </p:spPr>
        <p:txBody>
          <a:bodyPr wrap="square" rtlCol="0">
            <a:spAutoFit/>
          </a:bodyPr>
          <a:lstStyle/>
          <a:p>
            <a:pPr algn="ctr"/>
            <a:r>
              <a:rPr lang="en-US" sz="1000" dirty="0">
                <a:solidFill>
                  <a:srgbClr val="6A686D"/>
                </a:solidFill>
                <a:latin typeface="Montserrat Medium" panose="00000600000000000000" pitchFamily="2" charset="0"/>
              </a:rPr>
              <a:t>log in</a:t>
            </a:r>
          </a:p>
        </p:txBody>
      </p:sp>
      <p:sp>
        <p:nvSpPr>
          <p:cNvPr id="9" name="TextBox 8">
            <a:extLst>
              <a:ext uri="{FF2B5EF4-FFF2-40B4-BE49-F238E27FC236}">
                <a16:creationId xmlns:a16="http://schemas.microsoft.com/office/drawing/2014/main" id="{CC623338-C275-4023-A0A0-6E44ECCDC0DD}"/>
              </a:ext>
            </a:extLst>
          </p:cNvPr>
          <p:cNvSpPr txBox="1"/>
          <p:nvPr/>
        </p:nvSpPr>
        <p:spPr>
          <a:xfrm>
            <a:off x="3330023" y="2363237"/>
            <a:ext cx="5439793" cy="300082"/>
          </a:xfrm>
          <a:prstGeom prst="rect">
            <a:avLst/>
          </a:prstGeom>
          <a:noFill/>
        </p:spPr>
        <p:txBody>
          <a:bodyPr wrap="square" rtlCol="0">
            <a:spAutoFit/>
          </a:bodyPr>
          <a:lstStyle/>
          <a:p>
            <a:endParaRPr lang="en-US" sz="1350" dirty="0"/>
          </a:p>
        </p:txBody>
      </p:sp>
      <p:sp>
        <p:nvSpPr>
          <p:cNvPr id="17" name="TextBox 16">
            <a:extLst>
              <a:ext uri="{FF2B5EF4-FFF2-40B4-BE49-F238E27FC236}">
                <a16:creationId xmlns:a16="http://schemas.microsoft.com/office/drawing/2014/main" id="{F25A496C-4A57-4BA2-BEB4-155D3C70916C}"/>
              </a:ext>
            </a:extLst>
          </p:cNvPr>
          <p:cNvSpPr txBox="1"/>
          <p:nvPr/>
        </p:nvSpPr>
        <p:spPr>
          <a:xfrm>
            <a:off x="4378795" y="298111"/>
            <a:ext cx="5971316" cy="246221"/>
          </a:xfrm>
          <a:prstGeom prst="rect">
            <a:avLst/>
          </a:prstGeom>
          <a:noFill/>
        </p:spPr>
        <p:txBody>
          <a:bodyPr wrap="square" rtlCol="0">
            <a:spAutoFit/>
          </a:bodyPr>
          <a:lstStyle/>
          <a:p>
            <a:pPr algn="r"/>
            <a:r>
              <a:rPr lang="en-US" sz="1000" dirty="0">
                <a:solidFill>
                  <a:srgbClr val="6A686D"/>
                </a:solidFill>
                <a:latin typeface="Montserrat Medium" panose="00000600000000000000" pitchFamily="2" charset="0"/>
              </a:rPr>
              <a:t>PREGNANCY CHECKLIST    MY (FREE!) BABY WEBSITE    MUST-HAVES    THE BUZZZ</a:t>
            </a:r>
          </a:p>
        </p:txBody>
      </p:sp>
      <p:sp>
        <p:nvSpPr>
          <p:cNvPr id="24" name="TextBox 23">
            <a:extLst>
              <a:ext uri="{FF2B5EF4-FFF2-40B4-BE49-F238E27FC236}">
                <a16:creationId xmlns:a16="http://schemas.microsoft.com/office/drawing/2014/main" id="{010ADBB2-0168-4782-8DA6-C9A0924D1CFE}"/>
              </a:ext>
            </a:extLst>
          </p:cNvPr>
          <p:cNvSpPr txBox="1"/>
          <p:nvPr/>
        </p:nvSpPr>
        <p:spPr>
          <a:xfrm>
            <a:off x="939938" y="158661"/>
            <a:ext cx="3623328" cy="584775"/>
          </a:xfrm>
          <a:prstGeom prst="rect">
            <a:avLst/>
          </a:prstGeom>
          <a:noFill/>
        </p:spPr>
        <p:txBody>
          <a:bodyPr wrap="square" rtlCol="0">
            <a:spAutoFit/>
          </a:bodyPr>
          <a:lstStyle/>
          <a:p>
            <a:r>
              <a:rPr lang="en-US" sz="3200" dirty="0">
                <a:solidFill>
                  <a:srgbClr val="6B5874"/>
                </a:solidFill>
                <a:latin typeface="Josefin Sans" panose="00000500000000000000" pitchFamily="2" charset="0"/>
                <a:ea typeface="Gadugi" panose="020B0502040204020203" pitchFamily="34" charset="0"/>
              </a:rPr>
              <a:t>myHoneyBump</a:t>
            </a:r>
          </a:p>
        </p:txBody>
      </p:sp>
      <p:pic>
        <p:nvPicPr>
          <p:cNvPr id="2" name="Picture 1">
            <a:extLst>
              <a:ext uri="{FF2B5EF4-FFF2-40B4-BE49-F238E27FC236}">
                <a16:creationId xmlns:a16="http://schemas.microsoft.com/office/drawing/2014/main" id="{907E1C31-1C6B-4496-BFF8-9EAF61D8497F}"/>
              </a:ext>
            </a:extLst>
          </p:cNvPr>
          <p:cNvPicPr>
            <a:picLocks noChangeAspect="1"/>
          </p:cNvPicPr>
          <p:nvPr/>
        </p:nvPicPr>
        <p:blipFill rotWithShape="1">
          <a:blip r:embed="rId5"/>
          <a:srcRect l="75381" t="37399" r="6793" b="51191"/>
          <a:stretch/>
        </p:blipFill>
        <p:spPr>
          <a:xfrm rot="16200000">
            <a:off x="-2131542" y="3960341"/>
            <a:ext cx="3410557" cy="496213"/>
          </a:xfrm>
          <a:prstGeom prst="rect">
            <a:avLst/>
          </a:prstGeom>
        </p:spPr>
      </p:pic>
      <p:sp>
        <p:nvSpPr>
          <p:cNvPr id="30" name="TextBox 29">
            <a:extLst>
              <a:ext uri="{FF2B5EF4-FFF2-40B4-BE49-F238E27FC236}">
                <a16:creationId xmlns:a16="http://schemas.microsoft.com/office/drawing/2014/main" id="{CBA34E25-EA51-465F-B9C3-197B689A24E5}"/>
              </a:ext>
            </a:extLst>
          </p:cNvPr>
          <p:cNvSpPr txBox="1"/>
          <p:nvPr/>
        </p:nvSpPr>
        <p:spPr>
          <a:xfrm>
            <a:off x="5008362" y="3932256"/>
            <a:ext cx="2283858" cy="400110"/>
          </a:xfrm>
          <a:prstGeom prst="rect">
            <a:avLst/>
          </a:prstGeom>
          <a:solidFill>
            <a:srgbClr val="6B5874"/>
          </a:solidFill>
        </p:spPr>
        <p:txBody>
          <a:bodyPr wrap="square" rtlCol="0">
            <a:spAutoFit/>
          </a:bodyPr>
          <a:lstStyle/>
          <a:p>
            <a:pPr algn="ctr"/>
            <a:r>
              <a:rPr lang="en-US" sz="2000" b="1" dirty="0">
                <a:solidFill>
                  <a:srgbClr val="EAE7E2"/>
                </a:solidFill>
                <a:latin typeface="Montserrat Light" panose="00000400000000000000" pitchFamily="2" charset="0"/>
              </a:rPr>
              <a:t>create account</a:t>
            </a:r>
          </a:p>
        </p:txBody>
      </p:sp>
      <p:pic>
        <p:nvPicPr>
          <p:cNvPr id="32" name="Picture 31">
            <a:extLst>
              <a:ext uri="{FF2B5EF4-FFF2-40B4-BE49-F238E27FC236}">
                <a16:creationId xmlns:a16="http://schemas.microsoft.com/office/drawing/2014/main" id="{A44D556E-BDED-4B50-9C8E-A3AB3FCA0ADF}"/>
              </a:ext>
            </a:extLst>
          </p:cNvPr>
          <p:cNvPicPr>
            <a:picLocks noChangeAspect="1"/>
          </p:cNvPicPr>
          <p:nvPr/>
        </p:nvPicPr>
        <p:blipFill rotWithShape="1">
          <a:blip r:embed="rId6"/>
          <a:srcRect l="27281" t="25525" r="43764" b="20905"/>
          <a:stretch/>
        </p:blipFill>
        <p:spPr>
          <a:xfrm>
            <a:off x="236755" y="158661"/>
            <a:ext cx="666859" cy="646331"/>
          </a:xfrm>
          <a:prstGeom prst="rect">
            <a:avLst/>
          </a:prstGeom>
        </p:spPr>
      </p:pic>
      <p:sp>
        <p:nvSpPr>
          <p:cNvPr id="11" name="TextBox 10">
            <a:extLst>
              <a:ext uri="{FF2B5EF4-FFF2-40B4-BE49-F238E27FC236}">
                <a16:creationId xmlns:a16="http://schemas.microsoft.com/office/drawing/2014/main" id="{3C0C4D9B-FC96-4005-AE1F-80A6FE7D6E28}"/>
              </a:ext>
            </a:extLst>
          </p:cNvPr>
          <p:cNvSpPr txBox="1"/>
          <p:nvPr/>
        </p:nvSpPr>
        <p:spPr>
          <a:xfrm>
            <a:off x="3330023" y="2430029"/>
            <a:ext cx="5640536" cy="1200329"/>
          </a:xfrm>
          <a:prstGeom prst="rect">
            <a:avLst/>
          </a:prstGeom>
          <a:noFill/>
        </p:spPr>
        <p:txBody>
          <a:bodyPr wrap="square" rtlCol="0">
            <a:spAutoFit/>
          </a:bodyPr>
          <a:lstStyle/>
          <a:p>
            <a:pPr algn="ctr"/>
            <a:r>
              <a:rPr lang="en-US" sz="3600" b="1" dirty="0">
                <a:solidFill>
                  <a:srgbClr val="6A686D"/>
                </a:solidFill>
                <a:latin typeface="Montserrat Medium" panose="00000600000000000000" pitchFamily="2" charset="0"/>
              </a:rPr>
              <a:t>Pregnancy planning made easy</a:t>
            </a:r>
          </a:p>
        </p:txBody>
      </p:sp>
      <p:sp>
        <p:nvSpPr>
          <p:cNvPr id="21" name="TextBox 20">
            <a:extLst>
              <a:ext uri="{FF2B5EF4-FFF2-40B4-BE49-F238E27FC236}">
                <a16:creationId xmlns:a16="http://schemas.microsoft.com/office/drawing/2014/main" id="{E23CD3D8-65A7-4E77-9D37-6E3FABECC90F}"/>
              </a:ext>
            </a:extLst>
          </p:cNvPr>
          <p:cNvSpPr txBox="1"/>
          <p:nvPr/>
        </p:nvSpPr>
        <p:spPr>
          <a:xfrm>
            <a:off x="2557781" y="6176545"/>
            <a:ext cx="7076438" cy="584775"/>
          </a:xfrm>
          <a:prstGeom prst="rect">
            <a:avLst/>
          </a:prstGeom>
          <a:noFill/>
        </p:spPr>
        <p:txBody>
          <a:bodyPr wrap="square" rtlCol="0">
            <a:spAutoFit/>
          </a:bodyPr>
          <a:lstStyle/>
          <a:p>
            <a:pPr algn="ctr"/>
            <a:r>
              <a:rPr lang="en-US" sz="3200" b="1" dirty="0">
                <a:solidFill>
                  <a:srgbClr val="6B5874"/>
                </a:solidFill>
                <a:latin typeface="Montserrat Medium" panose="00000600000000000000" pitchFamily="2" charset="0"/>
              </a:rPr>
              <a:t>Why choose myHoneyBump?</a:t>
            </a:r>
          </a:p>
        </p:txBody>
      </p:sp>
    </p:spTree>
    <p:extLst>
      <p:ext uri="{BB962C8B-B14F-4D97-AF65-F5344CB8AC3E}">
        <p14:creationId xmlns:p14="http://schemas.microsoft.com/office/powerpoint/2010/main" val="374641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EFAEBC-4AAA-46F9-B5C0-FE5786692204}"/>
              </a:ext>
            </a:extLst>
          </p:cNvPr>
          <p:cNvSpPr txBox="1"/>
          <p:nvPr/>
        </p:nvSpPr>
        <p:spPr>
          <a:xfrm>
            <a:off x="2557778" y="299794"/>
            <a:ext cx="7076438" cy="584775"/>
          </a:xfrm>
          <a:prstGeom prst="rect">
            <a:avLst/>
          </a:prstGeom>
          <a:noFill/>
        </p:spPr>
        <p:txBody>
          <a:bodyPr wrap="square" rtlCol="0">
            <a:spAutoFit/>
          </a:bodyPr>
          <a:lstStyle/>
          <a:p>
            <a:pPr algn="ctr"/>
            <a:r>
              <a:rPr lang="en-US" sz="3200" b="1" dirty="0">
                <a:solidFill>
                  <a:srgbClr val="6B5874"/>
                </a:solidFill>
                <a:latin typeface="Montserrat Medium" panose="00000600000000000000" pitchFamily="2" charset="0"/>
              </a:rPr>
              <a:t>Why choose myHoneyBump?</a:t>
            </a:r>
          </a:p>
        </p:txBody>
      </p:sp>
      <p:sp>
        <p:nvSpPr>
          <p:cNvPr id="5" name="TextBox 4">
            <a:extLst>
              <a:ext uri="{FF2B5EF4-FFF2-40B4-BE49-F238E27FC236}">
                <a16:creationId xmlns:a16="http://schemas.microsoft.com/office/drawing/2014/main" id="{9005AD7B-0709-4480-B3A5-532591399BF6}"/>
              </a:ext>
            </a:extLst>
          </p:cNvPr>
          <p:cNvSpPr txBox="1"/>
          <p:nvPr/>
        </p:nvSpPr>
        <p:spPr>
          <a:xfrm>
            <a:off x="2281371" y="1175212"/>
            <a:ext cx="7629252" cy="738664"/>
          </a:xfrm>
          <a:prstGeom prst="rect">
            <a:avLst/>
          </a:prstGeom>
          <a:noFill/>
        </p:spPr>
        <p:txBody>
          <a:bodyPr wrap="square" rtlCol="0">
            <a:spAutoFit/>
          </a:bodyPr>
          <a:lstStyle/>
          <a:p>
            <a:pPr algn="ctr"/>
            <a:r>
              <a:rPr lang="en-US" sz="1400" dirty="0">
                <a:solidFill>
                  <a:srgbClr val="6B5874"/>
                </a:solidFill>
                <a:latin typeface="Montserrat Light" panose="00000400000000000000" pitchFamily="2" charset="0"/>
              </a:rPr>
              <a:t>Our goal is to simplify the who's, what's, when’s, why’s and how’s of your pregnancy.  myHoneyBump breaks down the many mysteries and pregnancy questions so that you have more time to enjoy this once (or maybe more!) in a lifetime experience.</a:t>
            </a:r>
          </a:p>
        </p:txBody>
      </p:sp>
      <p:sp>
        <p:nvSpPr>
          <p:cNvPr id="6" name="Rectangle 5">
            <a:extLst>
              <a:ext uri="{FF2B5EF4-FFF2-40B4-BE49-F238E27FC236}">
                <a16:creationId xmlns:a16="http://schemas.microsoft.com/office/drawing/2014/main" id="{A356ECCD-E48E-4CFA-BD04-62FCD8444335}"/>
              </a:ext>
            </a:extLst>
          </p:cNvPr>
          <p:cNvSpPr/>
          <p:nvPr/>
        </p:nvSpPr>
        <p:spPr>
          <a:xfrm>
            <a:off x="2219961" y="2728502"/>
            <a:ext cx="3540762" cy="2556924"/>
          </a:xfrm>
          <a:prstGeom prst="rect">
            <a:avLst/>
          </a:prstGeom>
          <a:solidFill>
            <a:schemeClr val="bg1"/>
          </a:solidFill>
          <a:ln w="38100">
            <a:solidFill>
              <a:srgbClr val="EAE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ontserrat Light" panose="00000400000000000000" pitchFamily="2" charset="0"/>
              </a:rPr>
              <a:t>Sample picture of checklist</a:t>
            </a:r>
          </a:p>
        </p:txBody>
      </p:sp>
      <p:sp>
        <p:nvSpPr>
          <p:cNvPr id="8" name="TextBox 7">
            <a:extLst>
              <a:ext uri="{FF2B5EF4-FFF2-40B4-BE49-F238E27FC236}">
                <a16:creationId xmlns:a16="http://schemas.microsoft.com/office/drawing/2014/main" id="{647D9EB9-C138-4F2A-874B-EFEC272125FB}"/>
              </a:ext>
            </a:extLst>
          </p:cNvPr>
          <p:cNvSpPr txBox="1"/>
          <p:nvPr/>
        </p:nvSpPr>
        <p:spPr>
          <a:xfrm>
            <a:off x="6695440" y="3468355"/>
            <a:ext cx="3347718" cy="1077218"/>
          </a:xfrm>
          <a:prstGeom prst="rect">
            <a:avLst/>
          </a:prstGeom>
          <a:solidFill>
            <a:schemeClr val="bg1"/>
          </a:solidFill>
        </p:spPr>
        <p:txBody>
          <a:bodyPr wrap="square" rtlCol="0">
            <a:spAutoFit/>
          </a:bodyPr>
          <a:lstStyle/>
          <a:p>
            <a:pPr algn="ctr"/>
            <a:r>
              <a:rPr lang="en-US" sz="1600" dirty="0">
                <a:latin typeface="Montserrat Light" panose="00000400000000000000" pitchFamily="2" charset="0"/>
              </a:rPr>
              <a:t>Explore things like what tests to expect, when to announce your pregnancy, and when to start sleeping on your left side.</a:t>
            </a:r>
          </a:p>
        </p:txBody>
      </p:sp>
      <p:sp>
        <p:nvSpPr>
          <p:cNvPr id="10" name="Rectangle 9">
            <a:extLst>
              <a:ext uri="{FF2B5EF4-FFF2-40B4-BE49-F238E27FC236}">
                <a16:creationId xmlns:a16="http://schemas.microsoft.com/office/drawing/2014/main" id="{5C7F7E5D-05E2-4BD5-AE8F-9BFF7972FC0F}"/>
              </a:ext>
            </a:extLst>
          </p:cNvPr>
          <p:cNvSpPr/>
          <p:nvPr/>
        </p:nvSpPr>
        <p:spPr>
          <a:xfrm>
            <a:off x="6932258" y="2714096"/>
            <a:ext cx="2731837" cy="338554"/>
          </a:xfrm>
          <a:prstGeom prst="rect">
            <a:avLst/>
          </a:prstGeom>
        </p:spPr>
        <p:txBody>
          <a:bodyPr wrap="none">
            <a:spAutoFit/>
          </a:bodyPr>
          <a:lstStyle/>
          <a:p>
            <a:pPr algn="ctr"/>
            <a:r>
              <a:rPr lang="en-US" sz="1600" b="1" dirty="0">
                <a:solidFill>
                  <a:srgbClr val="6B5874"/>
                </a:solidFill>
                <a:latin typeface="Montserrat Medium" panose="00000600000000000000" pitchFamily="2" charset="0"/>
              </a:rPr>
              <a:t>PREGNANCY CHECKLIST</a:t>
            </a:r>
          </a:p>
        </p:txBody>
      </p:sp>
      <p:sp>
        <p:nvSpPr>
          <p:cNvPr id="12" name="TextBox 11">
            <a:extLst>
              <a:ext uri="{FF2B5EF4-FFF2-40B4-BE49-F238E27FC236}">
                <a16:creationId xmlns:a16="http://schemas.microsoft.com/office/drawing/2014/main" id="{5873C526-F092-4BC2-8563-4EE32F104F9A}"/>
              </a:ext>
            </a:extLst>
          </p:cNvPr>
          <p:cNvSpPr txBox="1"/>
          <p:nvPr/>
        </p:nvSpPr>
        <p:spPr>
          <a:xfrm>
            <a:off x="7604506" y="4685996"/>
            <a:ext cx="1387343" cy="338554"/>
          </a:xfrm>
          <a:prstGeom prst="rect">
            <a:avLst/>
          </a:prstGeom>
          <a:solidFill>
            <a:srgbClr val="6B5874"/>
          </a:solidFill>
        </p:spPr>
        <p:txBody>
          <a:bodyPr wrap="square" rtlCol="0">
            <a:spAutoFit/>
          </a:bodyPr>
          <a:lstStyle/>
          <a:p>
            <a:pPr algn="ctr"/>
            <a:r>
              <a:rPr lang="en-US" sz="1600" b="1" dirty="0">
                <a:solidFill>
                  <a:srgbClr val="EAE7E2"/>
                </a:solidFill>
                <a:latin typeface="Montserrat Light" panose="00000400000000000000" pitchFamily="2" charset="0"/>
              </a:rPr>
              <a:t>learn more</a:t>
            </a:r>
          </a:p>
        </p:txBody>
      </p:sp>
      <p:sp>
        <p:nvSpPr>
          <p:cNvPr id="13" name="Rectangle 12">
            <a:extLst>
              <a:ext uri="{FF2B5EF4-FFF2-40B4-BE49-F238E27FC236}">
                <a16:creationId xmlns:a16="http://schemas.microsoft.com/office/drawing/2014/main" id="{18C6ED39-B382-4BE3-A903-65CD73B4E42F}"/>
              </a:ext>
            </a:extLst>
          </p:cNvPr>
          <p:cNvSpPr/>
          <p:nvPr/>
        </p:nvSpPr>
        <p:spPr>
          <a:xfrm>
            <a:off x="6771636" y="6320896"/>
            <a:ext cx="3540762" cy="2556924"/>
          </a:xfrm>
          <a:prstGeom prst="rect">
            <a:avLst/>
          </a:prstGeom>
          <a:noFill/>
          <a:ln w="38100">
            <a:solidFill>
              <a:srgbClr val="E7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ontserrat Light" panose="00000400000000000000" pitchFamily="2" charset="0"/>
              </a:rPr>
              <a:t>Sample picture of checklist</a:t>
            </a:r>
          </a:p>
        </p:txBody>
      </p:sp>
      <p:sp>
        <p:nvSpPr>
          <p:cNvPr id="14" name="Rectangle 13">
            <a:extLst>
              <a:ext uri="{FF2B5EF4-FFF2-40B4-BE49-F238E27FC236}">
                <a16:creationId xmlns:a16="http://schemas.microsoft.com/office/drawing/2014/main" id="{CAF820B2-8FB8-40E4-BE90-422C92222523}"/>
              </a:ext>
            </a:extLst>
          </p:cNvPr>
          <p:cNvSpPr/>
          <p:nvPr/>
        </p:nvSpPr>
        <p:spPr>
          <a:xfrm>
            <a:off x="2591562" y="6605376"/>
            <a:ext cx="2797561" cy="338554"/>
          </a:xfrm>
          <a:prstGeom prst="rect">
            <a:avLst/>
          </a:prstGeom>
        </p:spPr>
        <p:txBody>
          <a:bodyPr wrap="none">
            <a:spAutoFit/>
          </a:bodyPr>
          <a:lstStyle/>
          <a:p>
            <a:pPr algn="ctr"/>
            <a:r>
              <a:rPr lang="en-US" sz="1600" b="1" dirty="0">
                <a:solidFill>
                  <a:srgbClr val="6B5874"/>
                </a:solidFill>
                <a:latin typeface="Montserrat Medium" panose="00000600000000000000" pitchFamily="2" charset="0"/>
              </a:rPr>
              <a:t>BABY SHOWER WEBSITE</a:t>
            </a:r>
          </a:p>
        </p:txBody>
      </p:sp>
      <p:pic>
        <p:nvPicPr>
          <p:cNvPr id="16" name="Picture 15">
            <a:extLst>
              <a:ext uri="{FF2B5EF4-FFF2-40B4-BE49-F238E27FC236}">
                <a16:creationId xmlns:a16="http://schemas.microsoft.com/office/drawing/2014/main" id="{612A71E3-0E2F-4CCD-A911-BAFD55FCCBCB}"/>
              </a:ext>
            </a:extLst>
          </p:cNvPr>
          <p:cNvPicPr>
            <a:picLocks noChangeAspect="1"/>
          </p:cNvPicPr>
          <p:nvPr/>
        </p:nvPicPr>
        <p:blipFill rotWithShape="1">
          <a:blip r:embed="rId2"/>
          <a:srcRect l="75381" t="37399" r="6793" b="51191"/>
          <a:stretch/>
        </p:blipFill>
        <p:spPr>
          <a:xfrm rot="16200000">
            <a:off x="-2131542" y="3960341"/>
            <a:ext cx="3410557" cy="496213"/>
          </a:xfrm>
          <a:prstGeom prst="rect">
            <a:avLst/>
          </a:prstGeom>
        </p:spPr>
      </p:pic>
    </p:spTree>
    <p:extLst>
      <p:ext uri="{BB962C8B-B14F-4D97-AF65-F5344CB8AC3E}">
        <p14:creationId xmlns:p14="http://schemas.microsoft.com/office/powerpoint/2010/main" val="164970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4C5619-1D2E-4FF8-BEE1-4A6D418716DE}"/>
              </a:ext>
            </a:extLst>
          </p:cNvPr>
          <p:cNvSpPr/>
          <p:nvPr/>
        </p:nvSpPr>
        <p:spPr>
          <a:xfrm>
            <a:off x="2219958" y="-1380384"/>
            <a:ext cx="3540762" cy="2556924"/>
          </a:xfrm>
          <a:prstGeom prst="rect">
            <a:avLst/>
          </a:prstGeom>
          <a:noFill/>
          <a:ln w="38100">
            <a:solidFill>
              <a:srgbClr val="E7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ontserrat Light" panose="00000400000000000000" pitchFamily="2" charset="0"/>
              </a:rPr>
              <a:t>Sample picture of checklist</a:t>
            </a:r>
          </a:p>
        </p:txBody>
      </p:sp>
      <p:sp>
        <p:nvSpPr>
          <p:cNvPr id="5" name="TextBox 4">
            <a:extLst>
              <a:ext uri="{FF2B5EF4-FFF2-40B4-BE49-F238E27FC236}">
                <a16:creationId xmlns:a16="http://schemas.microsoft.com/office/drawing/2014/main" id="{3ED741DF-C208-404F-8C4A-14D8FCDE7A8A}"/>
              </a:ext>
            </a:extLst>
          </p:cNvPr>
          <p:cNvSpPr txBox="1"/>
          <p:nvPr/>
        </p:nvSpPr>
        <p:spPr>
          <a:xfrm>
            <a:off x="6624319" y="-763766"/>
            <a:ext cx="3347718" cy="1077218"/>
          </a:xfrm>
          <a:prstGeom prst="rect">
            <a:avLst/>
          </a:prstGeom>
          <a:noFill/>
        </p:spPr>
        <p:txBody>
          <a:bodyPr wrap="square" rtlCol="0">
            <a:spAutoFit/>
          </a:bodyPr>
          <a:lstStyle/>
          <a:p>
            <a:pPr algn="ctr"/>
            <a:r>
              <a:rPr lang="en-US" sz="1600" dirty="0">
                <a:latin typeface="Montserrat Light" panose="00000400000000000000" pitchFamily="2" charset="0"/>
              </a:rPr>
              <a:t>Explore things like what tests to expect, when to announce your pregnancy, and when to start sleeping on your left side.</a:t>
            </a:r>
          </a:p>
        </p:txBody>
      </p:sp>
      <p:sp>
        <p:nvSpPr>
          <p:cNvPr id="6" name="Rectangle 5">
            <a:extLst>
              <a:ext uri="{FF2B5EF4-FFF2-40B4-BE49-F238E27FC236}">
                <a16:creationId xmlns:a16="http://schemas.microsoft.com/office/drawing/2014/main" id="{273ECBA6-FEED-40AA-AA94-AFDF78C6DBF4}"/>
              </a:ext>
            </a:extLst>
          </p:cNvPr>
          <p:cNvSpPr/>
          <p:nvPr/>
        </p:nvSpPr>
        <p:spPr>
          <a:xfrm>
            <a:off x="6932260" y="-1380384"/>
            <a:ext cx="2731837" cy="338554"/>
          </a:xfrm>
          <a:prstGeom prst="rect">
            <a:avLst/>
          </a:prstGeom>
        </p:spPr>
        <p:txBody>
          <a:bodyPr wrap="none">
            <a:spAutoFit/>
          </a:bodyPr>
          <a:lstStyle/>
          <a:p>
            <a:pPr algn="ctr"/>
            <a:r>
              <a:rPr lang="en-US" sz="1600" b="1" dirty="0">
                <a:solidFill>
                  <a:srgbClr val="6B5874"/>
                </a:solidFill>
                <a:latin typeface="Montserrat Medium" panose="00000600000000000000" pitchFamily="2" charset="0"/>
              </a:rPr>
              <a:t>PREGNANCY CHECKLIST</a:t>
            </a:r>
          </a:p>
        </p:txBody>
      </p:sp>
      <p:sp>
        <p:nvSpPr>
          <p:cNvPr id="7" name="TextBox 6">
            <a:extLst>
              <a:ext uri="{FF2B5EF4-FFF2-40B4-BE49-F238E27FC236}">
                <a16:creationId xmlns:a16="http://schemas.microsoft.com/office/drawing/2014/main" id="{32C05997-AF3F-402F-AC88-2AB354957056}"/>
              </a:ext>
            </a:extLst>
          </p:cNvPr>
          <p:cNvSpPr txBox="1"/>
          <p:nvPr/>
        </p:nvSpPr>
        <p:spPr>
          <a:xfrm>
            <a:off x="7604506" y="591516"/>
            <a:ext cx="1387343" cy="338554"/>
          </a:xfrm>
          <a:prstGeom prst="rect">
            <a:avLst/>
          </a:prstGeom>
          <a:solidFill>
            <a:srgbClr val="6B5874"/>
          </a:solidFill>
        </p:spPr>
        <p:txBody>
          <a:bodyPr wrap="square" rtlCol="0">
            <a:spAutoFit/>
          </a:bodyPr>
          <a:lstStyle/>
          <a:p>
            <a:pPr algn="ctr"/>
            <a:r>
              <a:rPr lang="en-US" sz="1600" b="1" dirty="0">
                <a:solidFill>
                  <a:srgbClr val="EAE7E2"/>
                </a:solidFill>
                <a:latin typeface="Montserrat Light" panose="00000400000000000000" pitchFamily="2" charset="0"/>
              </a:rPr>
              <a:t>learn more</a:t>
            </a:r>
          </a:p>
        </p:txBody>
      </p:sp>
      <p:sp>
        <p:nvSpPr>
          <p:cNvPr id="8" name="Rectangle 7">
            <a:extLst>
              <a:ext uri="{FF2B5EF4-FFF2-40B4-BE49-F238E27FC236}">
                <a16:creationId xmlns:a16="http://schemas.microsoft.com/office/drawing/2014/main" id="{05951563-4625-4BB7-8403-794E52AD05A8}"/>
              </a:ext>
            </a:extLst>
          </p:cNvPr>
          <p:cNvSpPr/>
          <p:nvPr/>
        </p:nvSpPr>
        <p:spPr>
          <a:xfrm>
            <a:off x="6710676" y="2419456"/>
            <a:ext cx="3540762" cy="2556924"/>
          </a:xfrm>
          <a:prstGeom prst="rect">
            <a:avLst/>
          </a:prstGeom>
          <a:noFill/>
          <a:ln w="38100">
            <a:solidFill>
              <a:srgbClr val="E7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ontserrat Light" panose="00000400000000000000" pitchFamily="2" charset="0"/>
              </a:rPr>
              <a:t>Sample picture of several baby website templates</a:t>
            </a:r>
          </a:p>
        </p:txBody>
      </p:sp>
      <p:sp>
        <p:nvSpPr>
          <p:cNvPr id="9" name="Rectangle 8">
            <a:extLst>
              <a:ext uri="{FF2B5EF4-FFF2-40B4-BE49-F238E27FC236}">
                <a16:creationId xmlns:a16="http://schemas.microsoft.com/office/drawing/2014/main" id="{39ED1899-4A0D-4985-8068-55A89B3BAD82}"/>
              </a:ext>
            </a:extLst>
          </p:cNvPr>
          <p:cNvSpPr/>
          <p:nvPr/>
        </p:nvSpPr>
        <p:spPr>
          <a:xfrm>
            <a:off x="2561082" y="2419456"/>
            <a:ext cx="2797561" cy="338554"/>
          </a:xfrm>
          <a:prstGeom prst="rect">
            <a:avLst/>
          </a:prstGeom>
        </p:spPr>
        <p:txBody>
          <a:bodyPr wrap="none">
            <a:spAutoFit/>
          </a:bodyPr>
          <a:lstStyle/>
          <a:p>
            <a:pPr algn="ctr"/>
            <a:r>
              <a:rPr lang="en-US" sz="1600" b="1" dirty="0">
                <a:solidFill>
                  <a:srgbClr val="6B5874"/>
                </a:solidFill>
                <a:latin typeface="Montserrat Medium" panose="00000600000000000000" pitchFamily="2" charset="0"/>
              </a:rPr>
              <a:t>BABY SHOWER WEBSITE</a:t>
            </a:r>
          </a:p>
        </p:txBody>
      </p:sp>
      <p:sp>
        <p:nvSpPr>
          <p:cNvPr id="10" name="TextBox 9">
            <a:extLst>
              <a:ext uri="{FF2B5EF4-FFF2-40B4-BE49-F238E27FC236}">
                <a16:creationId xmlns:a16="http://schemas.microsoft.com/office/drawing/2014/main" id="{FC21ACD3-400D-4AE4-B612-E0F9BB5AF7C4}"/>
              </a:ext>
            </a:extLst>
          </p:cNvPr>
          <p:cNvSpPr txBox="1"/>
          <p:nvPr/>
        </p:nvSpPr>
        <p:spPr>
          <a:xfrm>
            <a:off x="2219958" y="3159309"/>
            <a:ext cx="3708399" cy="1077218"/>
          </a:xfrm>
          <a:prstGeom prst="rect">
            <a:avLst/>
          </a:prstGeom>
          <a:noFill/>
        </p:spPr>
        <p:txBody>
          <a:bodyPr wrap="square" rtlCol="0">
            <a:spAutoFit/>
          </a:bodyPr>
          <a:lstStyle/>
          <a:p>
            <a:pPr algn="ctr"/>
            <a:r>
              <a:rPr lang="en-US" sz="1600" dirty="0">
                <a:latin typeface="Montserrat Light" panose="00000400000000000000" pitchFamily="2" charset="0"/>
              </a:rPr>
              <a:t>Customize a FREE website for your baby shower! Send email invitations, collect RSVPs, and share your registry all in one place.</a:t>
            </a:r>
          </a:p>
        </p:txBody>
      </p:sp>
      <p:sp>
        <p:nvSpPr>
          <p:cNvPr id="11" name="TextBox 10">
            <a:extLst>
              <a:ext uri="{FF2B5EF4-FFF2-40B4-BE49-F238E27FC236}">
                <a16:creationId xmlns:a16="http://schemas.microsoft.com/office/drawing/2014/main" id="{C04CFC44-2A26-497A-BB96-709584DDB5AD}"/>
              </a:ext>
            </a:extLst>
          </p:cNvPr>
          <p:cNvSpPr txBox="1"/>
          <p:nvPr/>
        </p:nvSpPr>
        <p:spPr>
          <a:xfrm>
            <a:off x="3266190" y="4637826"/>
            <a:ext cx="1387343" cy="338554"/>
          </a:xfrm>
          <a:prstGeom prst="rect">
            <a:avLst/>
          </a:prstGeom>
          <a:solidFill>
            <a:srgbClr val="6B5874"/>
          </a:solidFill>
        </p:spPr>
        <p:txBody>
          <a:bodyPr wrap="square" rtlCol="0">
            <a:spAutoFit/>
          </a:bodyPr>
          <a:lstStyle/>
          <a:p>
            <a:pPr algn="ctr"/>
            <a:r>
              <a:rPr lang="en-US" sz="1600" b="1" dirty="0">
                <a:solidFill>
                  <a:srgbClr val="EAE7E2"/>
                </a:solidFill>
                <a:latin typeface="Montserrat Light" panose="00000400000000000000" pitchFamily="2" charset="0"/>
              </a:rPr>
              <a:t>learn more</a:t>
            </a:r>
          </a:p>
        </p:txBody>
      </p:sp>
      <p:sp>
        <p:nvSpPr>
          <p:cNvPr id="16" name="Rectangle 15">
            <a:extLst>
              <a:ext uri="{FF2B5EF4-FFF2-40B4-BE49-F238E27FC236}">
                <a16:creationId xmlns:a16="http://schemas.microsoft.com/office/drawing/2014/main" id="{076CA05C-8149-4DBF-B881-8EFAD9D8116C}"/>
              </a:ext>
            </a:extLst>
          </p:cNvPr>
          <p:cNvSpPr/>
          <p:nvPr/>
        </p:nvSpPr>
        <p:spPr>
          <a:xfrm>
            <a:off x="2219958" y="6483456"/>
            <a:ext cx="3540762" cy="2556924"/>
          </a:xfrm>
          <a:prstGeom prst="rect">
            <a:avLst/>
          </a:prstGeom>
          <a:noFill/>
          <a:ln w="38100">
            <a:solidFill>
              <a:srgbClr val="E7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ontserrat Light" panose="00000400000000000000" pitchFamily="2" charset="0"/>
              </a:rPr>
              <a:t>Sample picture of checklist</a:t>
            </a:r>
          </a:p>
        </p:txBody>
      </p:sp>
      <p:sp>
        <p:nvSpPr>
          <p:cNvPr id="18" name="Rectangle 17">
            <a:extLst>
              <a:ext uri="{FF2B5EF4-FFF2-40B4-BE49-F238E27FC236}">
                <a16:creationId xmlns:a16="http://schemas.microsoft.com/office/drawing/2014/main" id="{F66CFD89-31EE-4840-940F-97E7BC4F8E99}"/>
              </a:ext>
            </a:extLst>
          </p:cNvPr>
          <p:cNvSpPr/>
          <p:nvPr/>
        </p:nvSpPr>
        <p:spPr>
          <a:xfrm>
            <a:off x="7615138" y="6483456"/>
            <a:ext cx="1366080" cy="338554"/>
          </a:xfrm>
          <a:prstGeom prst="rect">
            <a:avLst/>
          </a:prstGeom>
        </p:spPr>
        <p:txBody>
          <a:bodyPr wrap="none">
            <a:spAutoFit/>
          </a:bodyPr>
          <a:lstStyle/>
          <a:p>
            <a:pPr algn="ctr"/>
            <a:r>
              <a:rPr lang="en-US" sz="1600" b="1" dirty="0">
                <a:solidFill>
                  <a:srgbClr val="6B5874"/>
                </a:solidFill>
                <a:latin typeface="Montserrat Medium" panose="00000600000000000000" pitchFamily="2" charset="0"/>
              </a:rPr>
              <a:t>THE BUZZZ</a:t>
            </a:r>
          </a:p>
        </p:txBody>
      </p:sp>
      <p:sp>
        <p:nvSpPr>
          <p:cNvPr id="19" name="TextBox 18">
            <a:extLst>
              <a:ext uri="{FF2B5EF4-FFF2-40B4-BE49-F238E27FC236}">
                <a16:creationId xmlns:a16="http://schemas.microsoft.com/office/drawing/2014/main" id="{B5257BDF-A5E5-4BCC-B1B9-E26E66086752}"/>
              </a:ext>
            </a:extLst>
          </p:cNvPr>
          <p:cNvSpPr txBox="1"/>
          <p:nvPr/>
        </p:nvSpPr>
        <p:spPr>
          <a:xfrm>
            <a:off x="7604506" y="8455356"/>
            <a:ext cx="1387343" cy="338554"/>
          </a:xfrm>
          <a:prstGeom prst="rect">
            <a:avLst/>
          </a:prstGeom>
          <a:solidFill>
            <a:srgbClr val="6B5874"/>
          </a:solidFill>
        </p:spPr>
        <p:txBody>
          <a:bodyPr wrap="square" rtlCol="0">
            <a:spAutoFit/>
          </a:bodyPr>
          <a:lstStyle/>
          <a:p>
            <a:pPr algn="ctr"/>
            <a:r>
              <a:rPr lang="en-US" sz="1600" b="1" dirty="0">
                <a:solidFill>
                  <a:srgbClr val="EAE7E2"/>
                </a:solidFill>
                <a:latin typeface="Montserrat Light" panose="00000400000000000000" pitchFamily="2" charset="0"/>
              </a:rPr>
              <a:t>learn more</a:t>
            </a:r>
          </a:p>
        </p:txBody>
      </p:sp>
    </p:spTree>
    <p:extLst>
      <p:ext uri="{BB962C8B-B14F-4D97-AF65-F5344CB8AC3E}">
        <p14:creationId xmlns:p14="http://schemas.microsoft.com/office/powerpoint/2010/main" val="183827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692DAF-0171-476C-8400-4A19155C3215}"/>
              </a:ext>
            </a:extLst>
          </p:cNvPr>
          <p:cNvSpPr/>
          <p:nvPr/>
        </p:nvSpPr>
        <p:spPr>
          <a:xfrm>
            <a:off x="2067558" y="143616"/>
            <a:ext cx="3540762" cy="2556924"/>
          </a:xfrm>
          <a:prstGeom prst="rect">
            <a:avLst/>
          </a:prstGeom>
          <a:noFill/>
          <a:ln w="38100">
            <a:solidFill>
              <a:srgbClr val="E7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ontserrat Light" panose="00000400000000000000" pitchFamily="2" charset="0"/>
              </a:rPr>
              <a:t>Sample picture of “the buzz” page showing list of articles???</a:t>
            </a:r>
          </a:p>
        </p:txBody>
      </p:sp>
      <p:sp>
        <p:nvSpPr>
          <p:cNvPr id="5" name="TextBox 4">
            <a:extLst>
              <a:ext uri="{FF2B5EF4-FFF2-40B4-BE49-F238E27FC236}">
                <a16:creationId xmlns:a16="http://schemas.microsoft.com/office/drawing/2014/main" id="{82C74214-D1E7-405C-8B1A-49E31FF36D32}"/>
              </a:ext>
            </a:extLst>
          </p:cNvPr>
          <p:cNvSpPr txBox="1"/>
          <p:nvPr/>
        </p:nvSpPr>
        <p:spPr>
          <a:xfrm>
            <a:off x="6471918" y="875021"/>
            <a:ext cx="3347718" cy="830997"/>
          </a:xfrm>
          <a:prstGeom prst="rect">
            <a:avLst/>
          </a:prstGeom>
          <a:noFill/>
        </p:spPr>
        <p:txBody>
          <a:bodyPr wrap="square" rtlCol="0">
            <a:spAutoFit/>
          </a:bodyPr>
          <a:lstStyle/>
          <a:p>
            <a:pPr algn="ctr"/>
            <a:r>
              <a:rPr lang="en-US" sz="1600" dirty="0">
                <a:latin typeface="Montserrat Light" panose="00000400000000000000" pitchFamily="2" charset="0"/>
              </a:rPr>
              <a:t>Read pregnancy FAQs and get totally prepared before setting foot in the delivery room.</a:t>
            </a:r>
          </a:p>
        </p:txBody>
      </p:sp>
      <p:sp>
        <p:nvSpPr>
          <p:cNvPr id="6" name="Rectangle 5">
            <a:extLst>
              <a:ext uri="{FF2B5EF4-FFF2-40B4-BE49-F238E27FC236}">
                <a16:creationId xmlns:a16="http://schemas.microsoft.com/office/drawing/2014/main" id="{8C8BC949-B13C-438E-8F1C-1CEAC6AF4B41}"/>
              </a:ext>
            </a:extLst>
          </p:cNvPr>
          <p:cNvSpPr/>
          <p:nvPr/>
        </p:nvSpPr>
        <p:spPr>
          <a:xfrm>
            <a:off x="7452106" y="390085"/>
            <a:ext cx="1366080" cy="338554"/>
          </a:xfrm>
          <a:prstGeom prst="rect">
            <a:avLst/>
          </a:prstGeom>
        </p:spPr>
        <p:txBody>
          <a:bodyPr wrap="none">
            <a:spAutoFit/>
          </a:bodyPr>
          <a:lstStyle/>
          <a:p>
            <a:pPr algn="ctr"/>
            <a:r>
              <a:rPr lang="en-US" sz="1600" b="1" dirty="0">
                <a:solidFill>
                  <a:srgbClr val="6B5874"/>
                </a:solidFill>
                <a:latin typeface="Montserrat Medium" panose="00000600000000000000" pitchFamily="2" charset="0"/>
              </a:rPr>
              <a:t>THE BUZZZ</a:t>
            </a:r>
          </a:p>
        </p:txBody>
      </p:sp>
      <p:sp>
        <p:nvSpPr>
          <p:cNvPr id="7" name="TextBox 6">
            <a:extLst>
              <a:ext uri="{FF2B5EF4-FFF2-40B4-BE49-F238E27FC236}">
                <a16:creationId xmlns:a16="http://schemas.microsoft.com/office/drawing/2014/main" id="{330B3070-22A0-47DC-96A4-BEA608415ECF}"/>
              </a:ext>
            </a:extLst>
          </p:cNvPr>
          <p:cNvSpPr txBox="1"/>
          <p:nvPr/>
        </p:nvSpPr>
        <p:spPr>
          <a:xfrm>
            <a:off x="7452106" y="2115516"/>
            <a:ext cx="1387343" cy="338554"/>
          </a:xfrm>
          <a:prstGeom prst="rect">
            <a:avLst/>
          </a:prstGeom>
          <a:solidFill>
            <a:srgbClr val="6B5874"/>
          </a:solidFill>
        </p:spPr>
        <p:txBody>
          <a:bodyPr wrap="square" rtlCol="0">
            <a:spAutoFit/>
          </a:bodyPr>
          <a:lstStyle/>
          <a:p>
            <a:pPr algn="ctr"/>
            <a:r>
              <a:rPr lang="en-US" sz="1600" b="1" dirty="0">
                <a:solidFill>
                  <a:srgbClr val="EAE7E2"/>
                </a:solidFill>
                <a:latin typeface="Montserrat Light" panose="00000400000000000000" pitchFamily="2" charset="0"/>
              </a:rPr>
              <a:t>learn more</a:t>
            </a:r>
          </a:p>
        </p:txBody>
      </p:sp>
      <p:sp>
        <p:nvSpPr>
          <p:cNvPr id="8" name="Rectangle 7">
            <a:extLst>
              <a:ext uri="{FF2B5EF4-FFF2-40B4-BE49-F238E27FC236}">
                <a16:creationId xmlns:a16="http://schemas.microsoft.com/office/drawing/2014/main" id="{56A9DD30-C33C-4AF8-AD51-7CAA4DF7B5CB}"/>
              </a:ext>
            </a:extLst>
          </p:cNvPr>
          <p:cNvSpPr/>
          <p:nvPr/>
        </p:nvSpPr>
        <p:spPr>
          <a:xfrm>
            <a:off x="0" y="3677919"/>
            <a:ext cx="12192000" cy="3180081"/>
          </a:xfrm>
          <a:prstGeom prst="rect">
            <a:avLst/>
          </a:prstGeom>
          <a:solidFill>
            <a:srgbClr val="F2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7DD0D6-626E-4FF7-AF08-6BD4B5FD5D32}"/>
              </a:ext>
            </a:extLst>
          </p:cNvPr>
          <p:cNvSpPr/>
          <p:nvPr/>
        </p:nvSpPr>
        <p:spPr>
          <a:xfrm>
            <a:off x="8890249" y="5670228"/>
            <a:ext cx="3137253" cy="459165"/>
          </a:xfrm>
          <a:prstGeom prst="rect">
            <a:avLst/>
          </a:prstGeom>
        </p:spPr>
        <p:txBody>
          <a:bodyPr wrap="square">
            <a:spAutoFit/>
          </a:bodyPr>
          <a:lstStyle/>
          <a:p>
            <a:pPr algn="r">
              <a:lnSpc>
                <a:spcPct val="150000"/>
              </a:lnSpc>
            </a:pPr>
            <a:r>
              <a:rPr lang="en-US" dirty="0">
                <a:solidFill>
                  <a:srgbClr val="6B5874"/>
                </a:solidFill>
                <a:latin typeface="Montserrat Light" panose="00000400000000000000" pitchFamily="2" charset="0"/>
              </a:rPr>
              <a:t>CONNECT WITH US!</a:t>
            </a:r>
          </a:p>
        </p:txBody>
      </p:sp>
      <p:pic>
        <p:nvPicPr>
          <p:cNvPr id="10" name="Picture 4" descr="Image result for neutral social media icons">
            <a:extLst>
              <a:ext uri="{FF2B5EF4-FFF2-40B4-BE49-F238E27FC236}">
                <a16:creationId xmlns:a16="http://schemas.microsoft.com/office/drawing/2014/main" id="{348D34D6-45A7-4D08-AB9A-0EF4B4924C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229" t="32155" r="50079" b="57802"/>
          <a:stretch/>
        </p:blipFill>
        <p:spPr bwMode="auto">
          <a:xfrm>
            <a:off x="10223462" y="6149630"/>
            <a:ext cx="596401" cy="4874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neutral social media icons">
            <a:extLst>
              <a:ext uri="{FF2B5EF4-FFF2-40B4-BE49-F238E27FC236}">
                <a16:creationId xmlns:a16="http://schemas.microsoft.com/office/drawing/2014/main" id="{7D4FEC75-F487-42C6-9911-C80B8B71B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36" t="13039" r="34188" b="77784"/>
          <a:stretch/>
        </p:blipFill>
        <p:spPr bwMode="auto">
          <a:xfrm>
            <a:off x="10819863" y="6120764"/>
            <a:ext cx="1156839" cy="4874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2F5FAB7-CBD4-47A6-81E6-D7D5F900E545}"/>
              </a:ext>
            </a:extLst>
          </p:cNvPr>
          <p:cNvSpPr txBox="1"/>
          <p:nvPr/>
        </p:nvSpPr>
        <p:spPr>
          <a:xfrm>
            <a:off x="164498" y="3749457"/>
            <a:ext cx="6069878" cy="3108543"/>
          </a:xfrm>
          <a:prstGeom prst="rect">
            <a:avLst/>
          </a:prstGeom>
          <a:noFill/>
        </p:spPr>
        <p:txBody>
          <a:bodyPr wrap="square" rtlCol="0">
            <a:spAutoFit/>
          </a:bodyPr>
          <a:lstStyle/>
          <a:p>
            <a:pPr>
              <a:lnSpc>
                <a:spcPct val="150000"/>
              </a:lnSpc>
            </a:pPr>
            <a:r>
              <a:rPr lang="en-US" sz="1400" dirty="0">
                <a:solidFill>
                  <a:srgbClr val="6A686D"/>
                </a:solidFill>
                <a:latin typeface="Montserrat Light" panose="00000400000000000000" pitchFamily="2" charset="0"/>
              </a:rPr>
              <a:t>ABOUT myHoneyBump</a:t>
            </a:r>
          </a:p>
          <a:p>
            <a:pPr>
              <a:lnSpc>
                <a:spcPct val="150000"/>
              </a:lnSpc>
            </a:pPr>
            <a:r>
              <a:rPr lang="en-US" sz="1400" dirty="0">
                <a:solidFill>
                  <a:srgbClr val="6A686D"/>
                </a:solidFill>
                <a:latin typeface="Montserrat Light" panose="00000400000000000000" pitchFamily="2" charset="0"/>
              </a:rPr>
              <a:t>CONTACT US</a:t>
            </a:r>
          </a:p>
          <a:p>
            <a:pPr>
              <a:lnSpc>
                <a:spcPct val="150000"/>
              </a:lnSpc>
            </a:pPr>
            <a:r>
              <a:rPr lang="en-US" sz="1400" dirty="0">
                <a:solidFill>
                  <a:srgbClr val="6A686D"/>
                </a:solidFill>
                <a:latin typeface="Montserrat Light" panose="00000400000000000000" pitchFamily="2" charset="0"/>
              </a:rPr>
              <a:t>ADVERTISE WITH US</a:t>
            </a:r>
          </a:p>
          <a:p>
            <a:pPr>
              <a:lnSpc>
                <a:spcPct val="150000"/>
              </a:lnSpc>
            </a:pPr>
            <a:r>
              <a:rPr lang="en-US" sz="1400" dirty="0">
                <a:solidFill>
                  <a:srgbClr val="6A686D"/>
                </a:solidFill>
                <a:latin typeface="Montserrat Light" panose="00000400000000000000" pitchFamily="2" charset="0"/>
              </a:rPr>
              <a:t>PRIVACY POLICY</a:t>
            </a:r>
          </a:p>
          <a:p>
            <a:pPr>
              <a:lnSpc>
                <a:spcPct val="150000"/>
              </a:lnSpc>
            </a:pPr>
            <a:r>
              <a:rPr lang="en-US" sz="1400" dirty="0">
                <a:solidFill>
                  <a:srgbClr val="6A686D"/>
                </a:solidFill>
                <a:latin typeface="Montserrat Light" panose="00000400000000000000" pitchFamily="2" charset="0"/>
              </a:rPr>
              <a:t>TERMS &amp; CONDITIONS</a:t>
            </a:r>
          </a:p>
          <a:p>
            <a:pPr>
              <a:lnSpc>
                <a:spcPct val="150000"/>
              </a:lnSpc>
            </a:pPr>
            <a:endParaRPr lang="en-US" sz="1400" dirty="0">
              <a:solidFill>
                <a:srgbClr val="6A686D"/>
              </a:solidFill>
              <a:latin typeface="Montserrat Light" panose="00000400000000000000" pitchFamily="2" charset="0"/>
            </a:endParaRPr>
          </a:p>
          <a:p>
            <a:pPr>
              <a:lnSpc>
                <a:spcPct val="150000"/>
              </a:lnSpc>
            </a:pPr>
            <a:endParaRPr lang="en-US" sz="1400" dirty="0">
              <a:solidFill>
                <a:srgbClr val="6A686D"/>
              </a:solidFill>
              <a:latin typeface="Montserrat Light" panose="00000400000000000000" pitchFamily="2" charset="0"/>
            </a:endParaRPr>
          </a:p>
          <a:p>
            <a:pPr>
              <a:lnSpc>
                <a:spcPct val="150000"/>
              </a:lnSpc>
            </a:pPr>
            <a:endParaRPr lang="en-US" sz="1400" dirty="0">
              <a:solidFill>
                <a:srgbClr val="6A686D"/>
              </a:solidFill>
              <a:latin typeface="Montserrat Light" panose="00000400000000000000" pitchFamily="2" charset="0"/>
            </a:endParaRPr>
          </a:p>
          <a:p>
            <a:endParaRPr lang="en-US" sz="1400" dirty="0">
              <a:solidFill>
                <a:srgbClr val="6A686D"/>
              </a:solidFill>
              <a:latin typeface="Montserrat Light" panose="00000400000000000000" pitchFamily="2" charset="0"/>
            </a:endParaRPr>
          </a:p>
          <a:p>
            <a:r>
              <a:rPr lang="en-US" sz="1400" dirty="0">
                <a:solidFill>
                  <a:srgbClr val="6A686D"/>
                </a:solidFill>
                <a:latin typeface="Montserrat Light" panose="00000400000000000000" pitchFamily="2" charset="0"/>
                <a:cs typeface="Courier New" panose="02070309020205020404" pitchFamily="49" charset="0"/>
              </a:rPr>
              <a:t>© </a:t>
            </a:r>
            <a:r>
              <a:rPr lang="en-US" sz="1400" dirty="0">
                <a:solidFill>
                  <a:srgbClr val="6A686D"/>
                </a:solidFill>
                <a:latin typeface="Montserrat Light" panose="00000400000000000000" pitchFamily="2" charset="0"/>
              </a:rPr>
              <a:t>2019 myHoneyBump</a:t>
            </a:r>
          </a:p>
        </p:txBody>
      </p:sp>
    </p:spTree>
    <p:extLst>
      <p:ext uri="{BB962C8B-B14F-4D97-AF65-F5344CB8AC3E}">
        <p14:creationId xmlns:p14="http://schemas.microsoft.com/office/powerpoint/2010/main" val="136304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E6B86400-9875-4DD1-9D5E-19B14109674E}"/>
              </a:ext>
            </a:extLst>
          </p:cNvPr>
          <p:cNvPicPr>
            <a:picLocks noChangeAspect="1"/>
          </p:cNvPicPr>
          <p:nvPr/>
        </p:nvPicPr>
        <p:blipFill rotWithShape="1">
          <a:blip r:embed="rId3" cstate="hqprint">
            <a:clrChange>
              <a:clrFrom>
                <a:srgbClr val="FFFFFB"/>
              </a:clrFrom>
              <a:clrTo>
                <a:srgbClr val="FFFFFB">
                  <a:alpha val="0"/>
                </a:srgbClr>
              </a:clrTo>
            </a:clrChange>
            <a:extLst>
              <a:ext uri="{BEBA8EAE-BF5A-486C-A8C5-ECC9F3942E4B}">
                <a14:imgProps xmlns:a14="http://schemas.microsoft.com/office/drawing/2010/main">
                  <a14:imgLayer r:embed="rId4">
                    <a14:imgEffect>
                      <a14:sharpenSoften amount="-25000"/>
                    </a14:imgEffect>
                    <a14:imgEffect>
                      <a14:saturation sat="66000"/>
                    </a14:imgEffect>
                    <a14:imgEffect>
                      <a14:brightnessContrast bright="25000"/>
                    </a14:imgEffect>
                  </a14:imgLayer>
                </a14:imgProps>
              </a:ext>
              <a:ext uri="{28A0092B-C50C-407E-A947-70E740481C1C}">
                <a14:useLocalDpi xmlns:a14="http://schemas.microsoft.com/office/drawing/2010/main" val="0"/>
              </a:ext>
            </a:extLst>
          </a:blip>
          <a:srcRect l="43813" r="29398"/>
          <a:stretch/>
        </p:blipFill>
        <p:spPr>
          <a:xfrm rot="5400000">
            <a:off x="2195826" y="-436283"/>
            <a:ext cx="2185818" cy="543979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9" name="TextBox 8">
            <a:extLst>
              <a:ext uri="{FF2B5EF4-FFF2-40B4-BE49-F238E27FC236}">
                <a16:creationId xmlns:a16="http://schemas.microsoft.com/office/drawing/2014/main" id="{CC623338-C275-4023-A0A0-6E44ECCDC0DD}"/>
              </a:ext>
            </a:extLst>
          </p:cNvPr>
          <p:cNvSpPr txBox="1"/>
          <p:nvPr/>
        </p:nvSpPr>
        <p:spPr>
          <a:xfrm>
            <a:off x="3330023" y="2363237"/>
            <a:ext cx="5439793" cy="300082"/>
          </a:xfrm>
          <a:prstGeom prst="rect">
            <a:avLst/>
          </a:prstGeom>
          <a:noFill/>
        </p:spPr>
        <p:txBody>
          <a:bodyPr wrap="square" rtlCol="0">
            <a:spAutoFit/>
          </a:bodyPr>
          <a:lstStyle/>
          <a:p>
            <a:endParaRPr lang="en-US" sz="1350" dirty="0"/>
          </a:p>
        </p:txBody>
      </p:sp>
      <p:sp>
        <p:nvSpPr>
          <p:cNvPr id="38" name="Oval 37">
            <a:extLst>
              <a:ext uri="{FF2B5EF4-FFF2-40B4-BE49-F238E27FC236}">
                <a16:creationId xmlns:a16="http://schemas.microsoft.com/office/drawing/2014/main" id="{23AF16E1-8963-4421-AFB4-9101BC88766E}"/>
              </a:ext>
            </a:extLst>
          </p:cNvPr>
          <p:cNvSpPr/>
          <p:nvPr/>
        </p:nvSpPr>
        <p:spPr>
          <a:xfrm>
            <a:off x="5633782" y="5317525"/>
            <a:ext cx="92696" cy="98618"/>
          </a:xfrm>
          <a:prstGeom prst="ellipse">
            <a:avLst/>
          </a:prstGeom>
          <a:solidFill>
            <a:srgbClr val="4B4851"/>
          </a:solid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FB9D70D-4544-40E2-9CC7-D772D6185413}"/>
              </a:ext>
            </a:extLst>
          </p:cNvPr>
          <p:cNvSpPr/>
          <p:nvPr/>
        </p:nvSpPr>
        <p:spPr>
          <a:xfrm>
            <a:off x="5939101" y="5317523"/>
            <a:ext cx="92696" cy="98618"/>
          </a:xfrm>
          <a:prstGeom prst="ellipse">
            <a:avLst/>
          </a:prstGeom>
          <a:no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AA21560-834B-417E-905D-BC40FC27068C}"/>
              </a:ext>
            </a:extLst>
          </p:cNvPr>
          <p:cNvSpPr/>
          <p:nvPr/>
        </p:nvSpPr>
        <p:spPr>
          <a:xfrm>
            <a:off x="6244420" y="5317523"/>
            <a:ext cx="92696" cy="98618"/>
          </a:xfrm>
          <a:prstGeom prst="ellipse">
            <a:avLst/>
          </a:prstGeom>
          <a:no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FE71C35-DA2A-490A-B086-29AC1AAB776A}"/>
              </a:ext>
            </a:extLst>
          </p:cNvPr>
          <p:cNvSpPr/>
          <p:nvPr/>
        </p:nvSpPr>
        <p:spPr>
          <a:xfrm>
            <a:off x="6549739" y="5317523"/>
            <a:ext cx="92696" cy="98618"/>
          </a:xfrm>
          <a:prstGeom prst="ellipse">
            <a:avLst/>
          </a:prstGeom>
          <a:no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Image result for bee silhouette">
            <a:extLst>
              <a:ext uri="{FF2B5EF4-FFF2-40B4-BE49-F238E27FC236}">
                <a16:creationId xmlns:a16="http://schemas.microsoft.com/office/drawing/2014/main" id="{7FA367C4-D040-4EDB-A3FA-9F071F4BC1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3386119" y="6843573"/>
            <a:ext cx="800328" cy="809527"/>
          </a:xfrm>
          <a:prstGeom prst="ellipse">
            <a:avLst/>
          </a:prstGeom>
          <a:noFill/>
          <a:ln w="28575">
            <a:solidFill>
              <a:srgbClr val="A48DAA"/>
            </a:solidFill>
          </a:ln>
          <a:extLst>
            <a:ext uri="{909E8E84-426E-40DD-AFC4-6F175D3DCCD1}">
              <a14:hiddenFill xmlns:a14="http://schemas.microsoft.com/office/drawing/2010/main">
                <a:solidFill>
                  <a:srgbClr val="FFFFFF"/>
                </a:solidFill>
              </a14:hiddenFill>
            </a:ext>
          </a:extLst>
        </p:spPr>
      </p:pic>
      <p:pic>
        <p:nvPicPr>
          <p:cNvPr id="47" name="Picture 2" descr="Image result for bee silhouette">
            <a:extLst>
              <a:ext uri="{FF2B5EF4-FFF2-40B4-BE49-F238E27FC236}">
                <a16:creationId xmlns:a16="http://schemas.microsoft.com/office/drawing/2014/main" id="{E6D9EA96-DAE9-49D5-B3A8-ECC8C5E16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5677803" y="6843572"/>
            <a:ext cx="800328" cy="809527"/>
          </a:xfrm>
          <a:prstGeom prst="ellipse">
            <a:avLst/>
          </a:prstGeom>
          <a:noFill/>
          <a:ln w="28575">
            <a:solidFill>
              <a:srgbClr val="A48DAA"/>
            </a:solidFill>
          </a:ln>
          <a:extLst>
            <a:ext uri="{909E8E84-426E-40DD-AFC4-6F175D3DCCD1}">
              <a14:hiddenFill xmlns:a14="http://schemas.microsoft.com/office/drawing/2010/main">
                <a:solidFill>
                  <a:srgbClr val="FFFFFF"/>
                </a:solidFill>
              </a14:hiddenFill>
            </a:ext>
          </a:extLst>
        </p:spPr>
      </p:pic>
      <p:pic>
        <p:nvPicPr>
          <p:cNvPr id="48" name="Picture 2" descr="Image result for bee silhouette">
            <a:extLst>
              <a:ext uri="{FF2B5EF4-FFF2-40B4-BE49-F238E27FC236}">
                <a16:creationId xmlns:a16="http://schemas.microsoft.com/office/drawing/2014/main" id="{3CFBEF97-1DF0-4E13-B10A-DEDCA23CCE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7969487" y="6843571"/>
            <a:ext cx="800328" cy="809527"/>
          </a:xfrm>
          <a:prstGeom prst="ellipse">
            <a:avLst/>
          </a:prstGeom>
          <a:noFill/>
          <a:ln w="28575">
            <a:solidFill>
              <a:srgbClr val="A48DAA"/>
            </a:solidFill>
          </a:ln>
          <a:extLst>
            <a:ext uri="{909E8E84-426E-40DD-AFC4-6F175D3DCCD1}">
              <a14:hiddenFill xmlns:a14="http://schemas.microsoft.com/office/drawing/2010/main">
                <a:solidFill>
                  <a:srgbClr val="FFFFFF"/>
                </a:solidFill>
              </a14:hiddenFill>
            </a:ext>
          </a:extLst>
        </p:spPr>
      </p:pic>
      <p:pic>
        <p:nvPicPr>
          <p:cNvPr id="25" name="Picture 2" descr="Image result for cursor icon">
            <a:extLst>
              <a:ext uri="{FF2B5EF4-FFF2-40B4-BE49-F238E27FC236}">
                <a16:creationId xmlns:a16="http://schemas.microsoft.com/office/drawing/2014/main" id="{F64473D4-24D9-413B-8DB0-A243A840B1FB}"/>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4991" t="19756" r="28134" b="25140"/>
          <a:stretch/>
        </p:blipFill>
        <p:spPr bwMode="auto">
          <a:xfrm rot="20498775">
            <a:off x="3583006" y="1430809"/>
            <a:ext cx="241796" cy="3000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0086C2-7D8F-453C-A1C0-91BFEE9140E7}"/>
              </a:ext>
            </a:extLst>
          </p:cNvPr>
          <p:cNvSpPr txBox="1"/>
          <p:nvPr/>
        </p:nvSpPr>
        <p:spPr>
          <a:xfrm>
            <a:off x="3865898" y="1814695"/>
            <a:ext cx="6200775" cy="1938992"/>
          </a:xfrm>
          <a:prstGeom prst="rect">
            <a:avLst/>
          </a:prstGeom>
          <a:noFill/>
        </p:spPr>
        <p:txBody>
          <a:bodyPr wrap="square" rtlCol="0">
            <a:spAutoFit/>
          </a:bodyPr>
          <a:lstStyle/>
          <a:p>
            <a:r>
              <a:rPr lang="en-US" sz="6000" b="1" dirty="0">
                <a:solidFill>
                  <a:srgbClr val="6A686D"/>
                </a:solidFill>
                <a:latin typeface="Poiret One" panose="02000000000000000000" pitchFamily="2" charset="0"/>
              </a:rPr>
              <a:t>Baby planning you can trust</a:t>
            </a:r>
          </a:p>
        </p:txBody>
      </p:sp>
      <p:sp>
        <p:nvSpPr>
          <p:cNvPr id="21" name="TextBox 20">
            <a:extLst>
              <a:ext uri="{FF2B5EF4-FFF2-40B4-BE49-F238E27FC236}">
                <a16:creationId xmlns:a16="http://schemas.microsoft.com/office/drawing/2014/main" id="{58279C14-E844-48EB-B9D2-11E9E38D1B74}"/>
              </a:ext>
            </a:extLst>
          </p:cNvPr>
          <p:cNvSpPr txBox="1"/>
          <p:nvPr/>
        </p:nvSpPr>
        <p:spPr>
          <a:xfrm>
            <a:off x="8769815" y="504708"/>
            <a:ext cx="1016102" cy="276999"/>
          </a:xfrm>
          <a:prstGeom prst="rect">
            <a:avLst/>
          </a:prstGeom>
          <a:solidFill>
            <a:srgbClr val="6B5874"/>
          </a:solidFill>
          <a:ln cap="flat">
            <a:solidFill>
              <a:srgbClr val="6B5874"/>
            </a:solidFill>
            <a:bevel/>
          </a:ln>
        </p:spPr>
        <p:txBody>
          <a:bodyPr wrap="square" rtlCol="0">
            <a:spAutoFit/>
          </a:bodyPr>
          <a:lstStyle/>
          <a:p>
            <a:pPr algn="ctr"/>
            <a:r>
              <a:rPr lang="en-US" sz="1200" dirty="0">
                <a:solidFill>
                  <a:schemeClr val="bg1"/>
                </a:solidFill>
                <a:latin typeface="Montserrat Light" panose="00000400000000000000" pitchFamily="2" charset="0"/>
              </a:rPr>
              <a:t>sign up</a:t>
            </a:r>
          </a:p>
        </p:txBody>
      </p:sp>
      <p:sp>
        <p:nvSpPr>
          <p:cNvPr id="22" name="TextBox 21">
            <a:extLst>
              <a:ext uri="{FF2B5EF4-FFF2-40B4-BE49-F238E27FC236}">
                <a16:creationId xmlns:a16="http://schemas.microsoft.com/office/drawing/2014/main" id="{733E2621-9667-44ED-87D8-A62C38F95C7B}"/>
              </a:ext>
            </a:extLst>
          </p:cNvPr>
          <p:cNvSpPr txBox="1"/>
          <p:nvPr/>
        </p:nvSpPr>
        <p:spPr>
          <a:xfrm>
            <a:off x="9733759" y="504708"/>
            <a:ext cx="665826" cy="276999"/>
          </a:xfrm>
          <a:prstGeom prst="rect">
            <a:avLst/>
          </a:prstGeom>
          <a:noFill/>
        </p:spPr>
        <p:txBody>
          <a:bodyPr wrap="square" rtlCol="0">
            <a:spAutoFit/>
          </a:bodyPr>
          <a:lstStyle/>
          <a:p>
            <a:pPr algn="ctr"/>
            <a:r>
              <a:rPr lang="en-US" sz="1200" dirty="0">
                <a:solidFill>
                  <a:srgbClr val="6A686D"/>
                </a:solidFill>
                <a:latin typeface="Montserrat Light" panose="00000400000000000000" pitchFamily="2" charset="0"/>
              </a:rPr>
              <a:t>log in</a:t>
            </a:r>
          </a:p>
        </p:txBody>
      </p:sp>
      <p:sp>
        <p:nvSpPr>
          <p:cNvPr id="26" name="TextBox 25">
            <a:extLst>
              <a:ext uri="{FF2B5EF4-FFF2-40B4-BE49-F238E27FC236}">
                <a16:creationId xmlns:a16="http://schemas.microsoft.com/office/drawing/2014/main" id="{2590DD47-A307-4C6B-8953-3CA9C5C8B4B4}"/>
              </a:ext>
            </a:extLst>
          </p:cNvPr>
          <p:cNvSpPr txBox="1"/>
          <p:nvPr/>
        </p:nvSpPr>
        <p:spPr>
          <a:xfrm>
            <a:off x="1524000" y="1264526"/>
            <a:ext cx="9144000" cy="307777"/>
          </a:xfrm>
          <a:prstGeom prst="rect">
            <a:avLst/>
          </a:prstGeom>
          <a:noFill/>
        </p:spPr>
        <p:txBody>
          <a:bodyPr wrap="square" rtlCol="0">
            <a:spAutoFit/>
          </a:bodyPr>
          <a:lstStyle/>
          <a:p>
            <a:pPr algn="ctr"/>
            <a:r>
              <a:rPr lang="en-US" sz="1400" dirty="0">
                <a:solidFill>
                  <a:srgbClr val="EAE7E2"/>
                </a:solidFill>
                <a:latin typeface="Montserrat Medium" panose="00000600000000000000" pitchFamily="2" charset="0"/>
              </a:rPr>
              <a:t>PREGNANCY CHECKLIST           </a:t>
            </a:r>
            <a:r>
              <a:rPr lang="en-US" sz="1400" dirty="0">
                <a:solidFill>
                  <a:srgbClr val="6A686D"/>
                </a:solidFill>
                <a:latin typeface="Montserrat Medium" panose="00000600000000000000" pitchFamily="2" charset="0"/>
              </a:rPr>
              <a:t>MY (FREE!) BABY WEBSITE           MUST-HAVES           THE BUZZZ</a:t>
            </a:r>
          </a:p>
        </p:txBody>
      </p:sp>
      <p:sp>
        <p:nvSpPr>
          <p:cNvPr id="27" name="TextBox 26">
            <a:extLst>
              <a:ext uri="{FF2B5EF4-FFF2-40B4-BE49-F238E27FC236}">
                <a16:creationId xmlns:a16="http://schemas.microsoft.com/office/drawing/2014/main" id="{E8C6499B-27B1-40BD-A382-B18368D300AA}"/>
              </a:ext>
            </a:extLst>
          </p:cNvPr>
          <p:cNvSpPr txBox="1"/>
          <p:nvPr/>
        </p:nvSpPr>
        <p:spPr>
          <a:xfrm>
            <a:off x="2518386" y="225703"/>
            <a:ext cx="3323274" cy="646331"/>
          </a:xfrm>
          <a:prstGeom prst="rect">
            <a:avLst/>
          </a:prstGeom>
          <a:noFill/>
        </p:spPr>
        <p:txBody>
          <a:bodyPr wrap="square" rtlCol="0">
            <a:spAutoFit/>
          </a:bodyPr>
          <a:lstStyle/>
          <a:p>
            <a:r>
              <a:rPr lang="en-US" sz="3600" dirty="0">
                <a:solidFill>
                  <a:srgbClr val="6B5874"/>
                </a:solidFill>
                <a:latin typeface="Josefin Sans Light" panose="00000400000000000000" pitchFamily="2" charset="0"/>
                <a:ea typeface="Gadugi" panose="020B0502040204020203" pitchFamily="34" charset="0"/>
              </a:rPr>
              <a:t>myHoneyBump</a:t>
            </a:r>
          </a:p>
        </p:txBody>
      </p:sp>
      <p:pic>
        <p:nvPicPr>
          <p:cNvPr id="28" name="Picture 27">
            <a:extLst>
              <a:ext uri="{FF2B5EF4-FFF2-40B4-BE49-F238E27FC236}">
                <a16:creationId xmlns:a16="http://schemas.microsoft.com/office/drawing/2014/main" id="{5CC14821-2DAE-493F-AF04-A014A6227776}"/>
              </a:ext>
            </a:extLst>
          </p:cNvPr>
          <p:cNvPicPr>
            <a:picLocks noChangeAspect="1"/>
          </p:cNvPicPr>
          <p:nvPr/>
        </p:nvPicPr>
        <p:blipFill rotWithShape="1">
          <a:blip r:embed="rId7"/>
          <a:srcRect l="27281" t="25525" r="43764" b="20905"/>
          <a:stretch/>
        </p:blipFill>
        <p:spPr>
          <a:xfrm>
            <a:off x="1745748" y="204032"/>
            <a:ext cx="772638" cy="748854"/>
          </a:xfrm>
          <a:prstGeom prst="rect">
            <a:avLst/>
          </a:prstGeom>
        </p:spPr>
      </p:pic>
      <p:pic>
        <p:nvPicPr>
          <p:cNvPr id="29" name="Picture 28">
            <a:extLst>
              <a:ext uri="{FF2B5EF4-FFF2-40B4-BE49-F238E27FC236}">
                <a16:creationId xmlns:a16="http://schemas.microsoft.com/office/drawing/2014/main" id="{5AB8852C-44EF-4A33-A4CC-1402E051AA37}"/>
              </a:ext>
            </a:extLst>
          </p:cNvPr>
          <p:cNvPicPr>
            <a:picLocks noChangeAspect="1"/>
          </p:cNvPicPr>
          <p:nvPr/>
        </p:nvPicPr>
        <p:blipFill rotWithShape="1">
          <a:blip r:embed="rId8"/>
          <a:srcRect l="75381" t="37399" r="6793" b="51191"/>
          <a:stretch/>
        </p:blipFill>
        <p:spPr>
          <a:xfrm rot="16200000">
            <a:off x="-2984371" y="2814374"/>
            <a:ext cx="5221391" cy="602054"/>
          </a:xfrm>
          <a:prstGeom prst="rect">
            <a:avLst/>
          </a:prstGeom>
        </p:spPr>
      </p:pic>
      <p:cxnSp>
        <p:nvCxnSpPr>
          <p:cNvPr id="30" name="Straight Connector 29">
            <a:extLst>
              <a:ext uri="{FF2B5EF4-FFF2-40B4-BE49-F238E27FC236}">
                <a16:creationId xmlns:a16="http://schemas.microsoft.com/office/drawing/2014/main" id="{D38B5BF6-A598-4445-9FB7-C9F4C049088E}"/>
              </a:ext>
            </a:extLst>
          </p:cNvPr>
          <p:cNvCxnSpPr>
            <a:cxnSpLocks/>
          </p:cNvCxnSpPr>
          <p:nvPr/>
        </p:nvCxnSpPr>
        <p:spPr>
          <a:xfrm>
            <a:off x="1966469" y="6237247"/>
            <a:ext cx="2341116" cy="0"/>
          </a:xfrm>
          <a:prstGeom prst="line">
            <a:avLst/>
          </a:prstGeom>
          <a:ln w="28575">
            <a:solidFill>
              <a:srgbClr val="EAE7E2"/>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24641C3-16A0-46F8-A8A8-635856E1B00C}"/>
              </a:ext>
            </a:extLst>
          </p:cNvPr>
          <p:cNvSpPr txBox="1"/>
          <p:nvPr/>
        </p:nvSpPr>
        <p:spPr>
          <a:xfrm>
            <a:off x="4457642" y="5975637"/>
            <a:ext cx="3472586" cy="523220"/>
          </a:xfrm>
          <a:prstGeom prst="rect">
            <a:avLst/>
          </a:prstGeom>
          <a:noFill/>
        </p:spPr>
        <p:txBody>
          <a:bodyPr wrap="square" rtlCol="0">
            <a:spAutoFit/>
          </a:bodyPr>
          <a:lstStyle/>
          <a:p>
            <a:pPr algn="ctr"/>
            <a:r>
              <a:rPr lang="en-US" sz="2800" dirty="0">
                <a:solidFill>
                  <a:srgbClr val="6A686D"/>
                </a:solidFill>
                <a:latin typeface="Montserrat Light" panose="00000400000000000000" pitchFamily="2" charset="0"/>
              </a:rPr>
              <a:t>Let’s get planning!</a:t>
            </a:r>
          </a:p>
        </p:txBody>
      </p:sp>
      <p:cxnSp>
        <p:nvCxnSpPr>
          <p:cNvPr id="32" name="Straight Connector 31">
            <a:extLst>
              <a:ext uri="{FF2B5EF4-FFF2-40B4-BE49-F238E27FC236}">
                <a16:creationId xmlns:a16="http://schemas.microsoft.com/office/drawing/2014/main" id="{5EAD8B03-79A7-44CC-BC74-E60F5894037E}"/>
              </a:ext>
            </a:extLst>
          </p:cNvPr>
          <p:cNvCxnSpPr>
            <a:cxnSpLocks/>
          </p:cNvCxnSpPr>
          <p:nvPr/>
        </p:nvCxnSpPr>
        <p:spPr>
          <a:xfrm>
            <a:off x="8112355" y="6237247"/>
            <a:ext cx="2176040" cy="0"/>
          </a:xfrm>
          <a:prstGeom prst="line">
            <a:avLst/>
          </a:prstGeom>
          <a:ln w="28575">
            <a:solidFill>
              <a:srgbClr val="EAE7E2"/>
            </a:solidFill>
          </a:ln>
        </p:spPr>
        <p:style>
          <a:lnRef idx="1">
            <a:schemeClr val="accent1"/>
          </a:lnRef>
          <a:fillRef idx="0">
            <a:schemeClr val="accent1"/>
          </a:fillRef>
          <a:effectRef idx="0">
            <a:schemeClr val="accent1"/>
          </a:effectRef>
          <a:fontRef idx="minor">
            <a:schemeClr val="tx1"/>
          </a:fontRef>
        </p:style>
      </p:cxnSp>
      <p:pic>
        <p:nvPicPr>
          <p:cNvPr id="33" name="Picture 2" descr="Image result for baby touching pregnant belly">
            <a:extLst>
              <a:ext uri="{FF2B5EF4-FFF2-40B4-BE49-F238E27FC236}">
                <a16:creationId xmlns:a16="http://schemas.microsoft.com/office/drawing/2014/main" id="{5221F9D1-D288-4A70-81C8-F45FC76807E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391" r="12830" b="28883"/>
          <a:stretch/>
        </p:blipFill>
        <p:spPr bwMode="auto">
          <a:xfrm flipH="1">
            <a:off x="7582398" y="3996079"/>
            <a:ext cx="4609601" cy="17177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A child touches the pregnant belly of his mother.">
            <a:extLst>
              <a:ext uri="{FF2B5EF4-FFF2-40B4-BE49-F238E27FC236}">
                <a16:creationId xmlns:a16="http://schemas.microsoft.com/office/drawing/2014/main" id="{314BE9D2-7635-48B6-9CBE-8D5AAA69CB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883" t="16458" r="35454" b="35885"/>
          <a:stretch/>
        </p:blipFill>
        <p:spPr bwMode="auto">
          <a:xfrm flipH="1">
            <a:off x="867315" y="3481478"/>
            <a:ext cx="2208128" cy="123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265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E6B86400-9875-4DD1-9D5E-19B14109674E}"/>
              </a:ext>
            </a:extLst>
          </p:cNvPr>
          <p:cNvPicPr>
            <a:picLocks noChangeAspect="1"/>
          </p:cNvPicPr>
          <p:nvPr/>
        </p:nvPicPr>
        <p:blipFill rotWithShape="1">
          <a:blip r:embed="rId3">
            <a:clrChange>
              <a:clrFrom>
                <a:srgbClr val="FFFFFB"/>
              </a:clrFrom>
              <a:clrTo>
                <a:srgbClr val="FFFFFB">
                  <a:alpha val="0"/>
                </a:srgbClr>
              </a:clrTo>
            </a:clrChange>
            <a:extLst>
              <a:ext uri="{BEBA8EAE-BF5A-486C-A8C5-ECC9F3942E4B}">
                <a14:imgProps xmlns:a14="http://schemas.microsoft.com/office/drawing/2010/main">
                  <a14:imgLayer r:embed="rId4">
                    <a14:imgEffect>
                      <a14:sharpenSoften amount="-25000"/>
                    </a14:imgEffect>
                    <a14:imgEffect>
                      <a14:saturation sat="66000"/>
                    </a14:imgEffect>
                    <a14:imgEffect>
                      <a14:brightnessContrast bright="25000"/>
                    </a14:imgEffect>
                  </a14:imgLayer>
                </a14:imgProps>
              </a:ext>
              <a:ext uri="{28A0092B-C50C-407E-A947-70E740481C1C}">
                <a14:useLocalDpi xmlns:a14="http://schemas.microsoft.com/office/drawing/2010/main" val="0"/>
              </a:ext>
            </a:extLst>
          </a:blip>
          <a:srcRect l="43813" r="29398"/>
          <a:stretch/>
        </p:blipFill>
        <p:spPr>
          <a:xfrm rot="5400000">
            <a:off x="4258879" y="-839333"/>
            <a:ext cx="3674242" cy="9144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112CCDB8-E34E-4C84-86AD-96FF06B9FF9F}"/>
              </a:ext>
            </a:extLst>
          </p:cNvPr>
          <p:cNvSpPr txBox="1"/>
          <p:nvPr/>
        </p:nvSpPr>
        <p:spPr>
          <a:xfrm>
            <a:off x="8769815" y="504708"/>
            <a:ext cx="1016102" cy="276999"/>
          </a:xfrm>
          <a:prstGeom prst="rect">
            <a:avLst/>
          </a:prstGeom>
          <a:solidFill>
            <a:srgbClr val="A48DAA"/>
          </a:solidFill>
        </p:spPr>
        <p:txBody>
          <a:bodyPr wrap="square" rtlCol="0">
            <a:spAutoFit/>
          </a:bodyPr>
          <a:lstStyle/>
          <a:p>
            <a:pPr algn="ctr"/>
            <a:r>
              <a:rPr lang="en-US" sz="1200" dirty="0">
                <a:solidFill>
                  <a:schemeClr val="bg1"/>
                </a:solidFill>
                <a:latin typeface="Raleway Light" panose="020B0403030101060003" pitchFamily="34" charset="0"/>
              </a:rPr>
              <a:t>sign up</a:t>
            </a:r>
          </a:p>
        </p:txBody>
      </p:sp>
      <p:sp>
        <p:nvSpPr>
          <p:cNvPr id="8" name="TextBox 7">
            <a:extLst>
              <a:ext uri="{FF2B5EF4-FFF2-40B4-BE49-F238E27FC236}">
                <a16:creationId xmlns:a16="http://schemas.microsoft.com/office/drawing/2014/main" id="{74C7D6F7-28C2-4FEA-8B5A-7326C3679545}"/>
              </a:ext>
            </a:extLst>
          </p:cNvPr>
          <p:cNvSpPr txBox="1"/>
          <p:nvPr/>
        </p:nvSpPr>
        <p:spPr>
          <a:xfrm>
            <a:off x="9733759" y="504708"/>
            <a:ext cx="665826" cy="276999"/>
          </a:xfrm>
          <a:prstGeom prst="rect">
            <a:avLst/>
          </a:prstGeom>
          <a:noFill/>
        </p:spPr>
        <p:txBody>
          <a:bodyPr wrap="square" rtlCol="0">
            <a:spAutoFit/>
          </a:bodyPr>
          <a:lstStyle/>
          <a:p>
            <a:pPr algn="ctr"/>
            <a:r>
              <a:rPr lang="en-US" sz="1200" dirty="0">
                <a:latin typeface="Raleway Light" panose="020B0403030101060003" pitchFamily="34" charset="0"/>
              </a:rPr>
              <a:t>log in</a:t>
            </a:r>
          </a:p>
        </p:txBody>
      </p:sp>
      <p:sp>
        <p:nvSpPr>
          <p:cNvPr id="9" name="TextBox 8">
            <a:extLst>
              <a:ext uri="{FF2B5EF4-FFF2-40B4-BE49-F238E27FC236}">
                <a16:creationId xmlns:a16="http://schemas.microsoft.com/office/drawing/2014/main" id="{CC623338-C275-4023-A0A0-6E44ECCDC0DD}"/>
              </a:ext>
            </a:extLst>
          </p:cNvPr>
          <p:cNvSpPr txBox="1"/>
          <p:nvPr/>
        </p:nvSpPr>
        <p:spPr>
          <a:xfrm>
            <a:off x="3330023" y="2363237"/>
            <a:ext cx="5439793" cy="300082"/>
          </a:xfrm>
          <a:prstGeom prst="rect">
            <a:avLst/>
          </a:prstGeom>
          <a:noFill/>
        </p:spPr>
        <p:txBody>
          <a:bodyPr wrap="square" rtlCol="0">
            <a:spAutoFit/>
          </a:bodyPr>
          <a:lstStyle/>
          <a:p>
            <a:endParaRPr lang="en-US" sz="1350" dirty="0"/>
          </a:p>
        </p:txBody>
      </p:sp>
      <p:sp>
        <p:nvSpPr>
          <p:cNvPr id="17" name="TextBox 16">
            <a:extLst>
              <a:ext uri="{FF2B5EF4-FFF2-40B4-BE49-F238E27FC236}">
                <a16:creationId xmlns:a16="http://schemas.microsoft.com/office/drawing/2014/main" id="{F25A496C-4A57-4BA2-BEB4-155D3C70916C}"/>
              </a:ext>
            </a:extLst>
          </p:cNvPr>
          <p:cNvSpPr txBox="1"/>
          <p:nvPr/>
        </p:nvSpPr>
        <p:spPr>
          <a:xfrm>
            <a:off x="1990197" y="1190686"/>
            <a:ext cx="8210550" cy="307777"/>
          </a:xfrm>
          <a:prstGeom prst="rect">
            <a:avLst/>
          </a:prstGeom>
          <a:noFill/>
        </p:spPr>
        <p:txBody>
          <a:bodyPr wrap="square" rtlCol="0">
            <a:spAutoFit/>
          </a:bodyPr>
          <a:lstStyle/>
          <a:p>
            <a:pPr algn="ctr"/>
            <a:r>
              <a:rPr lang="en-US" sz="1400" dirty="0">
                <a:latin typeface="Quicksand" panose="00000500000000000000" pitchFamily="2" charset="0"/>
              </a:rPr>
              <a:t>PREGNANCY CHECKLIST           MY (FREE!) BABY WEBSITE           </a:t>
            </a:r>
            <a:r>
              <a:rPr lang="en-US" sz="1400" dirty="0">
                <a:solidFill>
                  <a:srgbClr val="A48DAA"/>
                </a:solidFill>
                <a:latin typeface="Quicksand" panose="00000500000000000000" pitchFamily="2" charset="0"/>
              </a:rPr>
              <a:t>MUST-HAVES </a:t>
            </a:r>
            <a:r>
              <a:rPr lang="en-US" sz="1400" dirty="0">
                <a:latin typeface="Quicksand" panose="00000500000000000000" pitchFamily="2" charset="0"/>
              </a:rPr>
              <a:t>          THE BUZZZ</a:t>
            </a:r>
          </a:p>
        </p:txBody>
      </p:sp>
      <p:sp>
        <p:nvSpPr>
          <p:cNvPr id="38" name="Oval 37">
            <a:extLst>
              <a:ext uri="{FF2B5EF4-FFF2-40B4-BE49-F238E27FC236}">
                <a16:creationId xmlns:a16="http://schemas.microsoft.com/office/drawing/2014/main" id="{23AF16E1-8963-4421-AFB4-9101BC88766E}"/>
              </a:ext>
            </a:extLst>
          </p:cNvPr>
          <p:cNvSpPr/>
          <p:nvPr/>
        </p:nvSpPr>
        <p:spPr>
          <a:xfrm>
            <a:off x="5633782" y="5317525"/>
            <a:ext cx="92696" cy="98618"/>
          </a:xfrm>
          <a:prstGeom prst="ellipse">
            <a:avLst/>
          </a:prstGeom>
          <a:solidFill>
            <a:srgbClr val="4B4851"/>
          </a:solid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FB9D70D-4544-40E2-9CC7-D772D6185413}"/>
              </a:ext>
            </a:extLst>
          </p:cNvPr>
          <p:cNvSpPr/>
          <p:nvPr/>
        </p:nvSpPr>
        <p:spPr>
          <a:xfrm>
            <a:off x="5939101" y="5317523"/>
            <a:ext cx="92696" cy="98618"/>
          </a:xfrm>
          <a:prstGeom prst="ellipse">
            <a:avLst/>
          </a:prstGeom>
          <a:no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AA21560-834B-417E-905D-BC40FC27068C}"/>
              </a:ext>
            </a:extLst>
          </p:cNvPr>
          <p:cNvSpPr/>
          <p:nvPr/>
        </p:nvSpPr>
        <p:spPr>
          <a:xfrm>
            <a:off x="6244420" y="5317523"/>
            <a:ext cx="92696" cy="98618"/>
          </a:xfrm>
          <a:prstGeom prst="ellipse">
            <a:avLst/>
          </a:prstGeom>
          <a:no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FE71C35-DA2A-490A-B086-29AC1AAB776A}"/>
              </a:ext>
            </a:extLst>
          </p:cNvPr>
          <p:cNvSpPr/>
          <p:nvPr/>
        </p:nvSpPr>
        <p:spPr>
          <a:xfrm>
            <a:off x="6549739" y="5317523"/>
            <a:ext cx="92696" cy="98618"/>
          </a:xfrm>
          <a:prstGeom prst="ellipse">
            <a:avLst/>
          </a:prstGeom>
          <a:no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Image result for bee silhouette">
            <a:extLst>
              <a:ext uri="{FF2B5EF4-FFF2-40B4-BE49-F238E27FC236}">
                <a16:creationId xmlns:a16="http://schemas.microsoft.com/office/drawing/2014/main" id="{7FA367C4-D040-4EDB-A3FA-9F071F4BC1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3386119" y="6843573"/>
            <a:ext cx="800328" cy="809527"/>
          </a:xfrm>
          <a:prstGeom prst="ellipse">
            <a:avLst/>
          </a:prstGeom>
          <a:noFill/>
          <a:ln w="28575">
            <a:solidFill>
              <a:srgbClr val="A48DAA"/>
            </a:solidFill>
          </a:ln>
          <a:extLst>
            <a:ext uri="{909E8E84-426E-40DD-AFC4-6F175D3DCCD1}">
              <a14:hiddenFill xmlns:a14="http://schemas.microsoft.com/office/drawing/2010/main">
                <a:solidFill>
                  <a:srgbClr val="FFFFFF"/>
                </a:solidFill>
              </a14:hiddenFill>
            </a:ext>
          </a:extLst>
        </p:spPr>
      </p:pic>
      <p:pic>
        <p:nvPicPr>
          <p:cNvPr id="47" name="Picture 2" descr="Image result for bee silhouette">
            <a:extLst>
              <a:ext uri="{FF2B5EF4-FFF2-40B4-BE49-F238E27FC236}">
                <a16:creationId xmlns:a16="http://schemas.microsoft.com/office/drawing/2014/main" id="{E6D9EA96-DAE9-49D5-B3A8-ECC8C5E16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5677803" y="6843572"/>
            <a:ext cx="800328" cy="809527"/>
          </a:xfrm>
          <a:prstGeom prst="ellipse">
            <a:avLst/>
          </a:prstGeom>
          <a:noFill/>
          <a:ln w="28575">
            <a:solidFill>
              <a:srgbClr val="A48DAA"/>
            </a:solidFill>
          </a:ln>
          <a:extLst>
            <a:ext uri="{909E8E84-426E-40DD-AFC4-6F175D3DCCD1}">
              <a14:hiddenFill xmlns:a14="http://schemas.microsoft.com/office/drawing/2010/main">
                <a:solidFill>
                  <a:srgbClr val="FFFFFF"/>
                </a:solidFill>
              </a14:hiddenFill>
            </a:ext>
          </a:extLst>
        </p:spPr>
      </p:pic>
      <p:pic>
        <p:nvPicPr>
          <p:cNvPr id="48" name="Picture 2" descr="Image result for bee silhouette">
            <a:extLst>
              <a:ext uri="{FF2B5EF4-FFF2-40B4-BE49-F238E27FC236}">
                <a16:creationId xmlns:a16="http://schemas.microsoft.com/office/drawing/2014/main" id="{3CFBEF97-1DF0-4E13-B10A-DEDCA23CCE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7969487" y="6843571"/>
            <a:ext cx="800328" cy="809527"/>
          </a:xfrm>
          <a:prstGeom prst="ellipse">
            <a:avLst/>
          </a:prstGeom>
          <a:noFill/>
          <a:ln w="28575">
            <a:solidFill>
              <a:srgbClr val="A48DAA"/>
            </a:solidFill>
          </a:ln>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EC9EBA5-D955-41AD-BF96-479A538C2FEA}"/>
              </a:ext>
            </a:extLst>
          </p:cNvPr>
          <p:cNvSpPr/>
          <p:nvPr/>
        </p:nvSpPr>
        <p:spPr>
          <a:xfrm>
            <a:off x="1990198" y="4090687"/>
            <a:ext cx="3135795" cy="369332"/>
          </a:xfrm>
          <a:prstGeom prst="rect">
            <a:avLst/>
          </a:prstGeom>
        </p:spPr>
        <p:txBody>
          <a:bodyPr wrap="none">
            <a:spAutoFit/>
          </a:bodyPr>
          <a:lstStyle/>
          <a:p>
            <a:r>
              <a:rPr lang="en-US" dirty="0">
                <a:solidFill>
                  <a:schemeClr val="bg1"/>
                </a:solidFill>
                <a:latin typeface="Quicksand" panose="00000500000000000000" pitchFamily="2" charset="0"/>
              </a:rPr>
              <a:t>What foods should I avoid? </a:t>
            </a:r>
            <a:endParaRPr lang="en-US" dirty="0">
              <a:solidFill>
                <a:schemeClr val="bg1"/>
              </a:solidFill>
            </a:endParaRPr>
          </a:p>
        </p:txBody>
      </p:sp>
      <p:sp>
        <p:nvSpPr>
          <p:cNvPr id="55" name="Rectangle 54">
            <a:extLst>
              <a:ext uri="{FF2B5EF4-FFF2-40B4-BE49-F238E27FC236}">
                <a16:creationId xmlns:a16="http://schemas.microsoft.com/office/drawing/2014/main" id="{12560EAB-D905-4493-A656-1F06E4221915}"/>
              </a:ext>
            </a:extLst>
          </p:cNvPr>
          <p:cNvSpPr/>
          <p:nvPr/>
        </p:nvSpPr>
        <p:spPr>
          <a:xfrm>
            <a:off x="2033538" y="4603085"/>
            <a:ext cx="2799048" cy="646331"/>
          </a:xfrm>
          <a:prstGeom prst="rect">
            <a:avLst/>
          </a:prstGeom>
        </p:spPr>
        <p:txBody>
          <a:bodyPr wrap="square">
            <a:spAutoFit/>
          </a:bodyPr>
          <a:lstStyle/>
          <a:p>
            <a:r>
              <a:rPr lang="en-US" dirty="0">
                <a:solidFill>
                  <a:schemeClr val="bg1"/>
                </a:solidFill>
                <a:latin typeface="Quicksand" panose="00000500000000000000" pitchFamily="2" charset="0"/>
              </a:rPr>
              <a:t>What should I look for in a prenatal vitamin?</a:t>
            </a:r>
            <a:endParaRPr lang="en-US" dirty="0">
              <a:solidFill>
                <a:schemeClr val="bg1"/>
              </a:solidFill>
            </a:endParaRPr>
          </a:p>
        </p:txBody>
      </p:sp>
      <p:sp>
        <p:nvSpPr>
          <p:cNvPr id="73" name="Rectangle 72">
            <a:extLst>
              <a:ext uri="{FF2B5EF4-FFF2-40B4-BE49-F238E27FC236}">
                <a16:creationId xmlns:a16="http://schemas.microsoft.com/office/drawing/2014/main" id="{781B117B-5903-4AAC-A89C-B8DC57E88A53}"/>
              </a:ext>
            </a:extLst>
          </p:cNvPr>
          <p:cNvSpPr/>
          <p:nvPr/>
        </p:nvSpPr>
        <p:spPr>
          <a:xfrm>
            <a:off x="2077576" y="2663320"/>
            <a:ext cx="4740405" cy="830997"/>
          </a:xfrm>
          <a:prstGeom prst="rect">
            <a:avLst/>
          </a:prstGeom>
        </p:spPr>
        <p:txBody>
          <a:bodyPr wrap="square">
            <a:spAutoFit/>
          </a:bodyPr>
          <a:lstStyle/>
          <a:p>
            <a:r>
              <a:rPr lang="en-US" sz="2400" dirty="0">
                <a:solidFill>
                  <a:schemeClr val="bg1"/>
                </a:solidFill>
                <a:latin typeface="Quicksand" panose="00000500000000000000" pitchFamily="2" charset="0"/>
              </a:rPr>
              <a:t>Prepping for a baby can be overwhelming!</a:t>
            </a:r>
          </a:p>
        </p:txBody>
      </p:sp>
      <p:sp>
        <p:nvSpPr>
          <p:cNvPr id="74" name="Rectangle 73">
            <a:extLst>
              <a:ext uri="{FF2B5EF4-FFF2-40B4-BE49-F238E27FC236}">
                <a16:creationId xmlns:a16="http://schemas.microsoft.com/office/drawing/2014/main" id="{672B50F6-A34A-41C9-A4F1-FFFFB6FD1119}"/>
              </a:ext>
            </a:extLst>
          </p:cNvPr>
          <p:cNvSpPr/>
          <p:nvPr/>
        </p:nvSpPr>
        <p:spPr>
          <a:xfrm>
            <a:off x="4871073" y="3029247"/>
            <a:ext cx="2467503" cy="923330"/>
          </a:xfrm>
          <a:prstGeom prst="rect">
            <a:avLst/>
          </a:prstGeom>
        </p:spPr>
        <p:txBody>
          <a:bodyPr wrap="square">
            <a:spAutoFit/>
          </a:bodyPr>
          <a:lstStyle/>
          <a:p>
            <a:pPr algn="r"/>
            <a:r>
              <a:rPr lang="en-US" dirty="0">
                <a:solidFill>
                  <a:schemeClr val="bg1"/>
                </a:solidFill>
                <a:latin typeface="Quicksand" panose="00000500000000000000" pitchFamily="2" charset="0"/>
              </a:rPr>
              <a:t>What is genetic carrier screening and when will I take it? </a:t>
            </a:r>
            <a:endParaRPr lang="en-US" dirty="0">
              <a:solidFill>
                <a:schemeClr val="bg1"/>
              </a:solidFill>
            </a:endParaRPr>
          </a:p>
        </p:txBody>
      </p:sp>
      <p:sp>
        <p:nvSpPr>
          <p:cNvPr id="75" name="Rectangle 74">
            <a:extLst>
              <a:ext uri="{FF2B5EF4-FFF2-40B4-BE49-F238E27FC236}">
                <a16:creationId xmlns:a16="http://schemas.microsoft.com/office/drawing/2014/main" id="{AC6F4FC1-92DD-4ECC-8FEE-E79BE77A760B}"/>
              </a:ext>
            </a:extLst>
          </p:cNvPr>
          <p:cNvSpPr/>
          <p:nvPr/>
        </p:nvSpPr>
        <p:spPr>
          <a:xfrm>
            <a:off x="1990198" y="3578290"/>
            <a:ext cx="3086101" cy="369332"/>
          </a:xfrm>
          <a:prstGeom prst="rect">
            <a:avLst/>
          </a:prstGeom>
        </p:spPr>
        <p:txBody>
          <a:bodyPr wrap="none">
            <a:spAutoFit/>
          </a:bodyPr>
          <a:lstStyle/>
          <a:p>
            <a:r>
              <a:rPr lang="en-US" dirty="0">
                <a:solidFill>
                  <a:schemeClr val="bg1"/>
                </a:solidFill>
                <a:latin typeface="Quicksand" panose="00000500000000000000" pitchFamily="2" charset="0"/>
              </a:rPr>
              <a:t>How can I avoid Zika virus?</a:t>
            </a:r>
            <a:endParaRPr lang="en-US" dirty="0">
              <a:solidFill>
                <a:schemeClr val="bg1"/>
              </a:solidFill>
            </a:endParaRPr>
          </a:p>
        </p:txBody>
      </p:sp>
      <p:sp>
        <p:nvSpPr>
          <p:cNvPr id="28" name="TextBox 27">
            <a:extLst>
              <a:ext uri="{FF2B5EF4-FFF2-40B4-BE49-F238E27FC236}">
                <a16:creationId xmlns:a16="http://schemas.microsoft.com/office/drawing/2014/main" id="{25538172-CAB5-4F01-BD51-2BE9708EDB63}"/>
              </a:ext>
            </a:extLst>
          </p:cNvPr>
          <p:cNvSpPr txBox="1"/>
          <p:nvPr/>
        </p:nvSpPr>
        <p:spPr>
          <a:xfrm>
            <a:off x="7338575" y="1481410"/>
            <a:ext cx="2049556" cy="307777"/>
          </a:xfrm>
          <a:prstGeom prst="rect">
            <a:avLst/>
          </a:prstGeom>
          <a:noFill/>
          <a:ln>
            <a:solidFill>
              <a:srgbClr val="4B4851"/>
            </a:solidFill>
          </a:ln>
        </p:spPr>
        <p:txBody>
          <a:bodyPr wrap="square" rtlCol="0">
            <a:spAutoFit/>
          </a:bodyPr>
          <a:lstStyle/>
          <a:p>
            <a:r>
              <a:rPr lang="en-US" sz="1400" dirty="0">
                <a:latin typeface="Raleway" panose="020B0503030101060003" pitchFamily="34" charset="0"/>
              </a:rPr>
              <a:t>mommy must-haves</a:t>
            </a:r>
          </a:p>
        </p:txBody>
      </p:sp>
      <p:sp>
        <p:nvSpPr>
          <p:cNvPr id="29" name="TextBox 28">
            <a:extLst>
              <a:ext uri="{FF2B5EF4-FFF2-40B4-BE49-F238E27FC236}">
                <a16:creationId xmlns:a16="http://schemas.microsoft.com/office/drawing/2014/main" id="{E43E55F9-16C4-491A-AFFF-FF3D737CF5B3}"/>
              </a:ext>
            </a:extLst>
          </p:cNvPr>
          <p:cNvSpPr txBox="1"/>
          <p:nvPr/>
        </p:nvSpPr>
        <p:spPr>
          <a:xfrm>
            <a:off x="7338575" y="1783258"/>
            <a:ext cx="2049556" cy="307777"/>
          </a:xfrm>
          <a:prstGeom prst="rect">
            <a:avLst/>
          </a:prstGeom>
          <a:solidFill>
            <a:srgbClr val="A48DAA"/>
          </a:solidFill>
          <a:ln>
            <a:solidFill>
              <a:srgbClr val="4B4851"/>
            </a:solidFill>
          </a:ln>
        </p:spPr>
        <p:txBody>
          <a:bodyPr wrap="square" rtlCol="0">
            <a:spAutoFit/>
          </a:bodyPr>
          <a:lstStyle/>
          <a:p>
            <a:r>
              <a:rPr lang="en-US" sz="1400" dirty="0">
                <a:solidFill>
                  <a:schemeClr val="bg1"/>
                </a:solidFill>
                <a:latin typeface="Raleway" panose="020B0503030101060003" pitchFamily="34" charset="0"/>
              </a:rPr>
              <a:t>baby bee must-haves</a:t>
            </a:r>
          </a:p>
        </p:txBody>
      </p:sp>
      <p:pic>
        <p:nvPicPr>
          <p:cNvPr id="25" name="Picture 2" descr="Image result for cursor icon">
            <a:extLst>
              <a:ext uri="{FF2B5EF4-FFF2-40B4-BE49-F238E27FC236}">
                <a16:creationId xmlns:a16="http://schemas.microsoft.com/office/drawing/2014/main" id="{F64473D4-24D9-413B-8DB0-A243A840B1FB}"/>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4991" t="19756" r="28134" b="25140"/>
          <a:stretch/>
        </p:blipFill>
        <p:spPr bwMode="auto">
          <a:xfrm rot="20498775">
            <a:off x="9261542" y="1913767"/>
            <a:ext cx="241796" cy="30008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81FCA990-7F1B-4708-B937-ADC741E7C4B2}"/>
              </a:ext>
            </a:extLst>
          </p:cNvPr>
          <p:cNvCxnSpPr>
            <a:cxnSpLocks/>
          </p:cNvCxnSpPr>
          <p:nvPr/>
        </p:nvCxnSpPr>
        <p:spPr>
          <a:xfrm>
            <a:off x="2191852" y="6237247"/>
            <a:ext cx="2341116" cy="0"/>
          </a:xfrm>
          <a:prstGeom prst="line">
            <a:avLst/>
          </a:prstGeom>
          <a:ln w="28575">
            <a:solidFill>
              <a:srgbClr val="E7E6E7"/>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E2A3070-D37F-4B13-8ECB-CEAC56BC5DB2}"/>
              </a:ext>
            </a:extLst>
          </p:cNvPr>
          <p:cNvSpPr txBox="1"/>
          <p:nvPr/>
        </p:nvSpPr>
        <p:spPr>
          <a:xfrm>
            <a:off x="4532970" y="5944860"/>
            <a:ext cx="3321933" cy="584775"/>
          </a:xfrm>
          <a:prstGeom prst="rect">
            <a:avLst/>
          </a:prstGeom>
          <a:noFill/>
        </p:spPr>
        <p:txBody>
          <a:bodyPr wrap="square" rtlCol="0">
            <a:spAutoFit/>
          </a:bodyPr>
          <a:lstStyle/>
          <a:p>
            <a:pPr algn="ctr"/>
            <a:r>
              <a:rPr lang="en-US" sz="3200" dirty="0">
                <a:latin typeface="Poiret One" panose="02000000000000000000" pitchFamily="2" charset="0"/>
              </a:rPr>
              <a:t>Let’s get planning!</a:t>
            </a:r>
          </a:p>
        </p:txBody>
      </p:sp>
      <p:cxnSp>
        <p:nvCxnSpPr>
          <p:cNvPr id="37" name="Straight Connector 36">
            <a:extLst>
              <a:ext uri="{FF2B5EF4-FFF2-40B4-BE49-F238E27FC236}">
                <a16:creationId xmlns:a16="http://schemas.microsoft.com/office/drawing/2014/main" id="{38AA2EE6-57E9-4E5A-AD60-F971EC7B0F80}"/>
              </a:ext>
            </a:extLst>
          </p:cNvPr>
          <p:cNvCxnSpPr>
            <a:cxnSpLocks/>
          </p:cNvCxnSpPr>
          <p:nvPr/>
        </p:nvCxnSpPr>
        <p:spPr>
          <a:xfrm>
            <a:off x="7854902" y="6237247"/>
            <a:ext cx="2176040" cy="0"/>
          </a:xfrm>
          <a:prstGeom prst="line">
            <a:avLst/>
          </a:prstGeom>
          <a:ln w="28575">
            <a:solidFill>
              <a:srgbClr val="E7E6E7"/>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3FB3EE8-C519-40CD-BE4E-3F4C1515597B}"/>
              </a:ext>
            </a:extLst>
          </p:cNvPr>
          <p:cNvSpPr txBox="1"/>
          <p:nvPr/>
        </p:nvSpPr>
        <p:spPr>
          <a:xfrm>
            <a:off x="2518386" y="225703"/>
            <a:ext cx="3323274" cy="646331"/>
          </a:xfrm>
          <a:prstGeom prst="rect">
            <a:avLst/>
          </a:prstGeom>
          <a:noFill/>
        </p:spPr>
        <p:txBody>
          <a:bodyPr wrap="square" rtlCol="0">
            <a:spAutoFit/>
          </a:bodyPr>
          <a:lstStyle/>
          <a:p>
            <a:r>
              <a:rPr lang="en-US" sz="3600" dirty="0">
                <a:solidFill>
                  <a:srgbClr val="896D91"/>
                </a:solidFill>
                <a:latin typeface="Poiret One" panose="02000000000000000000" pitchFamily="2" charset="0"/>
                <a:ea typeface="Gadugi" panose="020B0502040204020203" pitchFamily="34" charset="0"/>
              </a:rPr>
              <a:t>my</a:t>
            </a:r>
            <a:r>
              <a:rPr lang="en-US" sz="3600" b="1" dirty="0">
                <a:solidFill>
                  <a:srgbClr val="896D91"/>
                </a:solidFill>
                <a:latin typeface="Poiret One" panose="02000000000000000000" pitchFamily="2" charset="0"/>
                <a:ea typeface="Gadugi" panose="020B0502040204020203" pitchFamily="34" charset="0"/>
              </a:rPr>
              <a:t>HoneyBump</a:t>
            </a:r>
          </a:p>
        </p:txBody>
      </p:sp>
      <p:pic>
        <p:nvPicPr>
          <p:cNvPr id="43" name="Picture 42">
            <a:extLst>
              <a:ext uri="{FF2B5EF4-FFF2-40B4-BE49-F238E27FC236}">
                <a16:creationId xmlns:a16="http://schemas.microsoft.com/office/drawing/2014/main" id="{A71B4DE3-3BE8-482D-BD2C-60BFEB0B44E8}"/>
              </a:ext>
            </a:extLst>
          </p:cNvPr>
          <p:cNvPicPr>
            <a:picLocks noChangeAspect="1"/>
          </p:cNvPicPr>
          <p:nvPr/>
        </p:nvPicPr>
        <p:blipFill rotWithShape="1">
          <a:blip r:embed="rId7"/>
          <a:srcRect l="27281" t="25525" r="43764" b="20905"/>
          <a:stretch/>
        </p:blipFill>
        <p:spPr>
          <a:xfrm>
            <a:off x="1745748" y="204032"/>
            <a:ext cx="772638" cy="748854"/>
          </a:xfrm>
          <a:prstGeom prst="rect">
            <a:avLst/>
          </a:prstGeom>
        </p:spPr>
      </p:pic>
    </p:spTree>
    <p:extLst>
      <p:ext uri="{BB962C8B-B14F-4D97-AF65-F5344CB8AC3E}">
        <p14:creationId xmlns:p14="http://schemas.microsoft.com/office/powerpoint/2010/main" val="418610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E6B86400-9875-4DD1-9D5E-19B14109674E}"/>
              </a:ext>
            </a:extLst>
          </p:cNvPr>
          <p:cNvPicPr>
            <a:picLocks noChangeAspect="1"/>
          </p:cNvPicPr>
          <p:nvPr/>
        </p:nvPicPr>
        <p:blipFill rotWithShape="1">
          <a:blip r:embed="rId3">
            <a:clrChange>
              <a:clrFrom>
                <a:srgbClr val="FFFFFB"/>
              </a:clrFrom>
              <a:clrTo>
                <a:srgbClr val="FFFFFB">
                  <a:alpha val="0"/>
                </a:srgbClr>
              </a:clrTo>
            </a:clrChange>
            <a:extLst>
              <a:ext uri="{BEBA8EAE-BF5A-486C-A8C5-ECC9F3942E4B}">
                <a14:imgProps xmlns:a14="http://schemas.microsoft.com/office/drawing/2010/main">
                  <a14:imgLayer r:embed="rId4">
                    <a14:imgEffect>
                      <a14:sharpenSoften amount="-25000"/>
                    </a14:imgEffect>
                    <a14:imgEffect>
                      <a14:saturation sat="66000"/>
                    </a14:imgEffect>
                    <a14:imgEffect>
                      <a14:brightnessContrast bright="25000"/>
                    </a14:imgEffect>
                  </a14:imgLayer>
                </a14:imgProps>
              </a:ext>
              <a:ext uri="{28A0092B-C50C-407E-A947-70E740481C1C}">
                <a14:useLocalDpi xmlns:a14="http://schemas.microsoft.com/office/drawing/2010/main" val="0"/>
              </a:ext>
            </a:extLst>
          </a:blip>
          <a:srcRect l="43813" r="29398"/>
          <a:stretch/>
        </p:blipFill>
        <p:spPr>
          <a:xfrm rot="5400000">
            <a:off x="4258879" y="-839333"/>
            <a:ext cx="3674242" cy="9144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112CCDB8-E34E-4C84-86AD-96FF06B9FF9F}"/>
              </a:ext>
            </a:extLst>
          </p:cNvPr>
          <p:cNvSpPr txBox="1"/>
          <p:nvPr/>
        </p:nvSpPr>
        <p:spPr>
          <a:xfrm>
            <a:off x="8769815" y="504708"/>
            <a:ext cx="1016102" cy="276999"/>
          </a:xfrm>
          <a:prstGeom prst="rect">
            <a:avLst/>
          </a:prstGeom>
          <a:solidFill>
            <a:srgbClr val="A48DAA"/>
          </a:solidFill>
        </p:spPr>
        <p:txBody>
          <a:bodyPr wrap="square" rtlCol="0">
            <a:spAutoFit/>
          </a:bodyPr>
          <a:lstStyle/>
          <a:p>
            <a:pPr algn="ctr"/>
            <a:r>
              <a:rPr lang="en-US" sz="1200" dirty="0">
                <a:solidFill>
                  <a:schemeClr val="bg1"/>
                </a:solidFill>
                <a:latin typeface="Raleway Light" panose="020B0403030101060003" pitchFamily="34" charset="0"/>
              </a:rPr>
              <a:t>sign up</a:t>
            </a:r>
          </a:p>
        </p:txBody>
      </p:sp>
      <p:sp>
        <p:nvSpPr>
          <p:cNvPr id="8" name="TextBox 7">
            <a:extLst>
              <a:ext uri="{FF2B5EF4-FFF2-40B4-BE49-F238E27FC236}">
                <a16:creationId xmlns:a16="http://schemas.microsoft.com/office/drawing/2014/main" id="{74C7D6F7-28C2-4FEA-8B5A-7326C3679545}"/>
              </a:ext>
            </a:extLst>
          </p:cNvPr>
          <p:cNvSpPr txBox="1"/>
          <p:nvPr/>
        </p:nvSpPr>
        <p:spPr>
          <a:xfrm>
            <a:off x="9733759" y="504708"/>
            <a:ext cx="665826" cy="276999"/>
          </a:xfrm>
          <a:prstGeom prst="rect">
            <a:avLst/>
          </a:prstGeom>
          <a:noFill/>
        </p:spPr>
        <p:txBody>
          <a:bodyPr wrap="square" rtlCol="0">
            <a:spAutoFit/>
          </a:bodyPr>
          <a:lstStyle/>
          <a:p>
            <a:pPr algn="ctr"/>
            <a:r>
              <a:rPr lang="en-US" sz="1200" dirty="0">
                <a:latin typeface="Raleway Light" panose="020B0403030101060003" pitchFamily="34" charset="0"/>
              </a:rPr>
              <a:t>log in</a:t>
            </a:r>
          </a:p>
        </p:txBody>
      </p:sp>
      <p:sp>
        <p:nvSpPr>
          <p:cNvPr id="9" name="TextBox 8">
            <a:extLst>
              <a:ext uri="{FF2B5EF4-FFF2-40B4-BE49-F238E27FC236}">
                <a16:creationId xmlns:a16="http://schemas.microsoft.com/office/drawing/2014/main" id="{CC623338-C275-4023-A0A0-6E44ECCDC0DD}"/>
              </a:ext>
            </a:extLst>
          </p:cNvPr>
          <p:cNvSpPr txBox="1"/>
          <p:nvPr/>
        </p:nvSpPr>
        <p:spPr>
          <a:xfrm>
            <a:off x="3330023" y="2363237"/>
            <a:ext cx="5439793" cy="300082"/>
          </a:xfrm>
          <a:prstGeom prst="rect">
            <a:avLst/>
          </a:prstGeom>
          <a:noFill/>
        </p:spPr>
        <p:txBody>
          <a:bodyPr wrap="square" rtlCol="0">
            <a:spAutoFit/>
          </a:bodyPr>
          <a:lstStyle/>
          <a:p>
            <a:endParaRPr lang="en-US" sz="1350" dirty="0"/>
          </a:p>
        </p:txBody>
      </p:sp>
      <p:sp>
        <p:nvSpPr>
          <p:cNvPr id="17" name="TextBox 16">
            <a:extLst>
              <a:ext uri="{FF2B5EF4-FFF2-40B4-BE49-F238E27FC236}">
                <a16:creationId xmlns:a16="http://schemas.microsoft.com/office/drawing/2014/main" id="{F25A496C-4A57-4BA2-BEB4-155D3C70916C}"/>
              </a:ext>
            </a:extLst>
          </p:cNvPr>
          <p:cNvSpPr txBox="1"/>
          <p:nvPr/>
        </p:nvSpPr>
        <p:spPr>
          <a:xfrm>
            <a:off x="1990197" y="1190686"/>
            <a:ext cx="8210550" cy="307777"/>
          </a:xfrm>
          <a:prstGeom prst="rect">
            <a:avLst/>
          </a:prstGeom>
          <a:noFill/>
        </p:spPr>
        <p:txBody>
          <a:bodyPr wrap="square" rtlCol="0">
            <a:spAutoFit/>
          </a:bodyPr>
          <a:lstStyle/>
          <a:p>
            <a:pPr algn="ctr"/>
            <a:r>
              <a:rPr lang="en-US" sz="1400" dirty="0">
                <a:latin typeface="Quicksand" panose="00000500000000000000" pitchFamily="2" charset="0"/>
              </a:rPr>
              <a:t>PREGNANCY CHECKLIST           MY (FREE!) BABY WEBSITE           MUST-HAVES           THE BUZZZ</a:t>
            </a:r>
          </a:p>
        </p:txBody>
      </p:sp>
      <p:sp>
        <p:nvSpPr>
          <p:cNvPr id="38" name="Oval 37">
            <a:extLst>
              <a:ext uri="{FF2B5EF4-FFF2-40B4-BE49-F238E27FC236}">
                <a16:creationId xmlns:a16="http://schemas.microsoft.com/office/drawing/2014/main" id="{23AF16E1-8963-4421-AFB4-9101BC88766E}"/>
              </a:ext>
            </a:extLst>
          </p:cNvPr>
          <p:cNvSpPr/>
          <p:nvPr/>
        </p:nvSpPr>
        <p:spPr>
          <a:xfrm>
            <a:off x="5633782" y="5317525"/>
            <a:ext cx="92696" cy="98618"/>
          </a:xfrm>
          <a:prstGeom prst="ellipse">
            <a:avLst/>
          </a:prstGeom>
          <a:solidFill>
            <a:srgbClr val="4B4851"/>
          </a:solid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FB9D70D-4544-40E2-9CC7-D772D6185413}"/>
              </a:ext>
            </a:extLst>
          </p:cNvPr>
          <p:cNvSpPr/>
          <p:nvPr/>
        </p:nvSpPr>
        <p:spPr>
          <a:xfrm>
            <a:off x="5939101" y="5317523"/>
            <a:ext cx="92696" cy="98618"/>
          </a:xfrm>
          <a:prstGeom prst="ellipse">
            <a:avLst/>
          </a:prstGeom>
          <a:no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AA21560-834B-417E-905D-BC40FC27068C}"/>
              </a:ext>
            </a:extLst>
          </p:cNvPr>
          <p:cNvSpPr/>
          <p:nvPr/>
        </p:nvSpPr>
        <p:spPr>
          <a:xfrm>
            <a:off x="6244420" y="5317523"/>
            <a:ext cx="92696" cy="98618"/>
          </a:xfrm>
          <a:prstGeom prst="ellipse">
            <a:avLst/>
          </a:prstGeom>
          <a:no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FE71C35-DA2A-490A-B086-29AC1AAB776A}"/>
              </a:ext>
            </a:extLst>
          </p:cNvPr>
          <p:cNvSpPr/>
          <p:nvPr/>
        </p:nvSpPr>
        <p:spPr>
          <a:xfrm>
            <a:off x="6549739" y="5317523"/>
            <a:ext cx="92696" cy="98618"/>
          </a:xfrm>
          <a:prstGeom prst="ellipse">
            <a:avLst/>
          </a:prstGeom>
          <a:noFill/>
          <a:ln w="15875" cmpd="sng">
            <a:solidFill>
              <a:srgbClr val="4B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Image result for bee silhouette">
            <a:extLst>
              <a:ext uri="{FF2B5EF4-FFF2-40B4-BE49-F238E27FC236}">
                <a16:creationId xmlns:a16="http://schemas.microsoft.com/office/drawing/2014/main" id="{7FA367C4-D040-4EDB-A3FA-9F071F4BC1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3386119" y="6843573"/>
            <a:ext cx="800328" cy="809527"/>
          </a:xfrm>
          <a:prstGeom prst="ellipse">
            <a:avLst/>
          </a:prstGeom>
          <a:noFill/>
          <a:ln w="28575">
            <a:solidFill>
              <a:srgbClr val="A48DAA"/>
            </a:solidFill>
          </a:ln>
          <a:extLst>
            <a:ext uri="{909E8E84-426E-40DD-AFC4-6F175D3DCCD1}">
              <a14:hiddenFill xmlns:a14="http://schemas.microsoft.com/office/drawing/2010/main">
                <a:solidFill>
                  <a:srgbClr val="FFFFFF"/>
                </a:solidFill>
              </a14:hiddenFill>
            </a:ext>
          </a:extLst>
        </p:spPr>
      </p:pic>
      <p:pic>
        <p:nvPicPr>
          <p:cNvPr id="47" name="Picture 2" descr="Image result for bee silhouette">
            <a:extLst>
              <a:ext uri="{FF2B5EF4-FFF2-40B4-BE49-F238E27FC236}">
                <a16:creationId xmlns:a16="http://schemas.microsoft.com/office/drawing/2014/main" id="{E6D9EA96-DAE9-49D5-B3A8-ECC8C5E16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5677803" y="6843572"/>
            <a:ext cx="800328" cy="809527"/>
          </a:xfrm>
          <a:prstGeom prst="ellipse">
            <a:avLst/>
          </a:prstGeom>
          <a:noFill/>
          <a:ln w="28575">
            <a:solidFill>
              <a:srgbClr val="A48DAA"/>
            </a:solidFill>
          </a:ln>
          <a:extLst>
            <a:ext uri="{909E8E84-426E-40DD-AFC4-6F175D3DCCD1}">
              <a14:hiddenFill xmlns:a14="http://schemas.microsoft.com/office/drawing/2010/main">
                <a:solidFill>
                  <a:srgbClr val="FFFFFF"/>
                </a:solidFill>
              </a14:hiddenFill>
            </a:ext>
          </a:extLst>
        </p:spPr>
      </p:pic>
      <p:pic>
        <p:nvPicPr>
          <p:cNvPr id="48" name="Picture 2" descr="Image result for bee silhouette">
            <a:extLst>
              <a:ext uri="{FF2B5EF4-FFF2-40B4-BE49-F238E27FC236}">
                <a16:creationId xmlns:a16="http://schemas.microsoft.com/office/drawing/2014/main" id="{3CFBEF97-1DF0-4E13-B10A-DEDCA23CCE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61" t="16475" r="14905" b="17230"/>
          <a:stretch/>
        </p:blipFill>
        <p:spPr bwMode="auto">
          <a:xfrm>
            <a:off x="7969487" y="6843571"/>
            <a:ext cx="800328" cy="809527"/>
          </a:xfrm>
          <a:prstGeom prst="ellipse">
            <a:avLst/>
          </a:prstGeom>
          <a:noFill/>
          <a:ln w="28575">
            <a:solidFill>
              <a:srgbClr val="A48DAA"/>
            </a:solidFill>
          </a:ln>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EC9EBA5-D955-41AD-BF96-479A538C2FEA}"/>
              </a:ext>
            </a:extLst>
          </p:cNvPr>
          <p:cNvSpPr/>
          <p:nvPr/>
        </p:nvSpPr>
        <p:spPr>
          <a:xfrm>
            <a:off x="1990198" y="4090687"/>
            <a:ext cx="3135795" cy="369332"/>
          </a:xfrm>
          <a:prstGeom prst="rect">
            <a:avLst/>
          </a:prstGeom>
        </p:spPr>
        <p:txBody>
          <a:bodyPr wrap="none">
            <a:spAutoFit/>
          </a:bodyPr>
          <a:lstStyle/>
          <a:p>
            <a:r>
              <a:rPr lang="en-US" dirty="0">
                <a:solidFill>
                  <a:schemeClr val="bg1"/>
                </a:solidFill>
                <a:latin typeface="Quicksand" panose="00000500000000000000" pitchFamily="2" charset="0"/>
              </a:rPr>
              <a:t>What foods should I avoid? </a:t>
            </a:r>
            <a:endParaRPr lang="en-US" dirty="0">
              <a:solidFill>
                <a:schemeClr val="bg1"/>
              </a:solidFill>
            </a:endParaRPr>
          </a:p>
        </p:txBody>
      </p:sp>
      <p:sp>
        <p:nvSpPr>
          <p:cNvPr id="55" name="Rectangle 54">
            <a:extLst>
              <a:ext uri="{FF2B5EF4-FFF2-40B4-BE49-F238E27FC236}">
                <a16:creationId xmlns:a16="http://schemas.microsoft.com/office/drawing/2014/main" id="{12560EAB-D905-4493-A656-1F06E4221915}"/>
              </a:ext>
            </a:extLst>
          </p:cNvPr>
          <p:cNvSpPr/>
          <p:nvPr/>
        </p:nvSpPr>
        <p:spPr>
          <a:xfrm>
            <a:off x="2033538" y="4603085"/>
            <a:ext cx="2799048" cy="646331"/>
          </a:xfrm>
          <a:prstGeom prst="rect">
            <a:avLst/>
          </a:prstGeom>
        </p:spPr>
        <p:txBody>
          <a:bodyPr wrap="square">
            <a:spAutoFit/>
          </a:bodyPr>
          <a:lstStyle/>
          <a:p>
            <a:r>
              <a:rPr lang="en-US" dirty="0">
                <a:solidFill>
                  <a:schemeClr val="bg1"/>
                </a:solidFill>
                <a:latin typeface="Quicksand" panose="00000500000000000000" pitchFamily="2" charset="0"/>
              </a:rPr>
              <a:t>What should I look for in a prenatal vitamin?</a:t>
            </a:r>
            <a:endParaRPr lang="en-US" dirty="0">
              <a:solidFill>
                <a:schemeClr val="bg1"/>
              </a:solidFill>
            </a:endParaRPr>
          </a:p>
        </p:txBody>
      </p:sp>
      <p:sp>
        <p:nvSpPr>
          <p:cNvPr id="73" name="Rectangle 72">
            <a:extLst>
              <a:ext uri="{FF2B5EF4-FFF2-40B4-BE49-F238E27FC236}">
                <a16:creationId xmlns:a16="http://schemas.microsoft.com/office/drawing/2014/main" id="{781B117B-5903-4AAC-A89C-B8DC57E88A53}"/>
              </a:ext>
            </a:extLst>
          </p:cNvPr>
          <p:cNvSpPr/>
          <p:nvPr/>
        </p:nvSpPr>
        <p:spPr>
          <a:xfrm>
            <a:off x="2077576" y="2663320"/>
            <a:ext cx="4740405" cy="830997"/>
          </a:xfrm>
          <a:prstGeom prst="rect">
            <a:avLst/>
          </a:prstGeom>
        </p:spPr>
        <p:txBody>
          <a:bodyPr wrap="square">
            <a:spAutoFit/>
          </a:bodyPr>
          <a:lstStyle/>
          <a:p>
            <a:r>
              <a:rPr lang="en-US" sz="2400" dirty="0">
                <a:solidFill>
                  <a:schemeClr val="bg1"/>
                </a:solidFill>
                <a:latin typeface="Quicksand" panose="00000500000000000000" pitchFamily="2" charset="0"/>
              </a:rPr>
              <a:t>Prepping for a baby can be overwhelming!</a:t>
            </a:r>
          </a:p>
        </p:txBody>
      </p:sp>
      <p:sp>
        <p:nvSpPr>
          <p:cNvPr id="74" name="Rectangle 73">
            <a:extLst>
              <a:ext uri="{FF2B5EF4-FFF2-40B4-BE49-F238E27FC236}">
                <a16:creationId xmlns:a16="http://schemas.microsoft.com/office/drawing/2014/main" id="{672B50F6-A34A-41C9-A4F1-FFFFB6FD1119}"/>
              </a:ext>
            </a:extLst>
          </p:cNvPr>
          <p:cNvSpPr/>
          <p:nvPr/>
        </p:nvSpPr>
        <p:spPr>
          <a:xfrm>
            <a:off x="4871073" y="3029247"/>
            <a:ext cx="2467503" cy="923330"/>
          </a:xfrm>
          <a:prstGeom prst="rect">
            <a:avLst/>
          </a:prstGeom>
        </p:spPr>
        <p:txBody>
          <a:bodyPr wrap="square">
            <a:spAutoFit/>
          </a:bodyPr>
          <a:lstStyle/>
          <a:p>
            <a:pPr algn="r"/>
            <a:r>
              <a:rPr lang="en-US" dirty="0">
                <a:solidFill>
                  <a:schemeClr val="bg1"/>
                </a:solidFill>
                <a:latin typeface="Quicksand" panose="00000500000000000000" pitchFamily="2" charset="0"/>
              </a:rPr>
              <a:t>What is genetic carrier screening and when will I take it? </a:t>
            </a:r>
            <a:endParaRPr lang="en-US" dirty="0">
              <a:solidFill>
                <a:schemeClr val="bg1"/>
              </a:solidFill>
            </a:endParaRPr>
          </a:p>
        </p:txBody>
      </p:sp>
      <p:sp>
        <p:nvSpPr>
          <p:cNvPr id="75" name="Rectangle 74">
            <a:extLst>
              <a:ext uri="{FF2B5EF4-FFF2-40B4-BE49-F238E27FC236}">
                <a16:creationId xmlns:a16="http://schemas.microsoft.com/office/drawing/2014/main" id="{AC6F4FC1-92DD-4ECC-8FEE-E79BE77A760B}"/>
              </a:ext>
            </a:extLst>
          </p:cNvPr>
          <p:cNvSpPr/>
          <p:nvPr/>
        </p:nvSpPr>
        <p:spPr>
          <a:xfrm>
            <a:off x="1990198" y="3578290"/>
            <a:ext cx="3086101" cy="369332"/>
          </a:xfrm>
          <a:prstGeom prst="rect">
            <a:avLst/>
          </a:prstGeom>
        </p:spPr>
        <p:txBody>
          <a:bodyPr wrap="none">
            <a:spAutoFit/>
          </a:bodyPr>
          <a:lstStyle/>
          <a:p>
            <a:r>
              <a:rPr lang="en-US" dirty="0">
                <a:solidFill>
                  <a:schemeClr val="bg1"/>
                </a:solidFill>
                <a:latin typeface="Quicksand" panose="00000500000000000000" pitchFamily="2" charset="0"/>
              </a:rPr>
              <a:t>How can I avoid Zika virus?</a:t>
            </a:r>
            <a:endParaRPr lang="en-US" dirty="0">
              <a:solidFill>
                <a:schemeClr val="bg1"/>
              </a:solidFill>
            </a:endParaRPr>
          </a:p>
        </p:txBody>
      </p:sp>
      <p:cxnSp>
        <p:nvCxnSpPr>
          <p:cNvPr id="27" name="Straight Connector 26">
            <a:extLst>
              <a:ext uri="{FF2B5EF4-FFF2-40B4-BE49-F238E27FC236}">
                <a16:creationId xmlns:a16="http://schemas.microsoft.com/office/drawing/2014/main" id="{8EC53CFA-99D9-48E9-8C5D-E267987DC68E}"/>
              </a:ext>
            </a:extLst>
          </p:cNvPr>
          <p:cNvCxnSpPr>
            <a:cxnSpLocks/>
          </p:cNvCxnSpPr>
          <p:nvPr/>
        </p:nvCxnSpPr>
        <p:spPr>
          <a:xfrm>
            <a:off x="2191852" y="6237247"/>
            <a:ext cx="2341116" cy="0"/>
          </a:xfrm>
          <a:prstGeom prst="line">
            <a:avLst/>
          </a:prstGeom>
          <a:ln w="28575">
            <a:solidFill>
              <a:srgbClr val="E7E6E7"/>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3C51106-7775-41D8-9D26-0192C583DCFE}"/>
              </a:ext>
            </a:extLst>
          </p:cNvPr>
          <p:cNvSpPr txBox="1"/>
          <p:nvPr/>
        </p:nvSpPr>
        <p:spPr>
          <a:xfrm>
            <a:off x="4215023" y="5944860"/>
            <a:ext cx="3871703" cy="584775"/>
          </a:xfrm>
          <a:prstGeom prst="rect">
            <a:avLst/>
          </a:prstGeom>
          <a:noFill/>
        </p:spPr>
        <p:txBody>
          <a:bodyPr wrap="square" rtlCol="0">
            <a:spAutoFit/>
          </a:bodyPr>
          <a:lstStyle/>
          <a:p>
            <a:pPr algn="ctr"/>
            <a:r>
              <a:rPr lang="en-US" sz="3200" dirty="0">
                <a:latin typeface="Raleway Light" panose="020B0403030101060003" pitchFamily="34" charset="0"/>
              </a:rPr>
              <a:t>Let’s get planning!</a:t>
            </a:r>
          </a:p>
        </p:txBody>
      </p:sp>
      <p:cxnSp>
        <p:nvCxnSpPr>
          <p:cNvPr id="29" name="Straight Connector 28">
            <a:extLst>
              <a:ext uri="{FF2B5EF4-FFF2-40B4-BE49-F238E27FC236}">
                <a16:creationId xmlns:a16="http://schemas.microsoft.com/office/drawing/2014/main" id="{F4F4B076-C84C-4091-8804-6980E428577B}"/>
              </a:ext>
            </a:extLst>
          </p:cNvPr>
          <p:cNvCxnSpPr>
            <a:cxnSpLocks/>
          </p:cNvCxnSpPr>
          <p:nvPr/>
        </p:nvCxnSpPr>
        <p:spPr>
          <a:xfrm>
            <a:off x="7854902" y="6237247"/>
            <a:ext cx="2176040" cy="0"/>
          </a:xfrm>
          <a:prstGeom prst="line">
            <a:avLst/>
          </a:prstGeom>
          <a:ln w="28575">
            <a:solidFill>
              <a:srgbClr val="E7E6E7"/>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A0F1771-22AE-43AC-A983-ADE180763359}"/>
              </a:ext>
            </a:extLst>
          </p:cNvPr>
          <p:cNvSpPr txBox="1"/>
          <p:nvPr/>
        </p:nvSpPr>
        <p:spPr>
          <a:xfrm>
            <a:off x="2518386" y="225703"/>
            <a:ext cx="3323274" cy="646331"/>
          </a:xfrm>
          <a:prstGeom prst="rect">
            <a:avLst/>
          </a:prstGeom>
          <a:noFill/>
        </p:spPr>
        <p:txBody>
          <a:bodyPr wrap="square" rtlCol="0">
            <a:spAutoFit/>
          </a:bodyPr>
          <a:lstStyle/>
          <a:p>
            <a:r>
              <a:rPr lang="en-US" sz="3600" dirty="0">
                <a:solidFill>
                  <a:srgbClr val="896D91"/>
                </a:solidFill>
                <a:latin typeface="Poiret One" panose="02000000000000000000" pitchFamily="2" charset="0"/>
                <a:ea typeface="Gadugi" panose="020B0502040204020203" pitchFamily="34" charset="0"/>
              </a:rPr>
              <a:t>my</a:t>
            </a:r>
            <a:r>
              <a:rPr lang="en-US" sz="3600" b="1" dirty="0">
                <a:solidFill>
                  <a:srgbClr val="896D91"/>
                </a:solidFill>
                <a:latin typeface="Poiret One" panose="02000000000000000000" pitchFamily="2" charset="0"/>
                <a:ea typeface="Gadugi" panose="020B0502040204020203" pitchFamily="34" charset="0"/>
              </a:rPr>
              <a:t>HoneyBump</a:t>
            </a:r>
          </a:p>
        </p:txBody>
      </p:sp>
      <p:pic>
        <p:nvPicPr>
          <p:cNvPr id="31" name="Picture 30">
            <a:extLst>
              <a:ext uri="{FF2B5EF4-FFF2-40B4-BE49-F238E27FC236}">
                <a16:creationId xmlns:a16="http://schemas.microsoft.com/office/drawing/2014/main" id="{40EB5113-C416-4EFD-A316-84F851DE6806}"/>
              </a:ext>
            </a:extLst>
          </p:cNvPr>
          <p:cNvPicPr>
            <a:picLocks noChangeAspect="1"/>
          </p:cNvPicPr>
          <p:nvPr/>
        </p:nvPicPr>
        <p:blipFill rotWithShape="1">
          <a:blip r:embed="rId6"/>
          <a:srcRect l="27281" t="25525" r="43764" b="20905"/>
          <a:stretch/>
        </p:blipFill>
        <p:spPr>
          <a:xfrm>
            <a:off x="1745748" y="204032"/>
            <a:ext cx="772638" cy="748854"/>
          </a:xfrm>
          <a:prstGeom prst="rect">
            <a:avLst/>
          </a:prstGeom>
        </p:spPr>
      </p:pic>
    </p:spTree>
    <p:extLst>
      <p:ext uri="{BB962C8B-B14F-4D97-AF65-F5344CB8AC3E}">
        <p14:creationId xmlns:p14="http://schemas.microsoft.com/office/powerpoint/2010/main" val="22380003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10202</TotalTime>
  <Words>910</Words>
  <Application>Microsoft Office PowerPoint</Application>
  <PresentationFormat>Widescreen</PresentationFormat>
  <Paragraphs>133</Paragraphs>
  <Slides>12</Slides>
  <Notes>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vt:i4>
      </vt:variant>
    </vt:vector>
  </HeadingPairs>
  <TitlesOfParts>
    <vt:vector size="29" baseType="lpstr">
      <vt:lpstr>Arial</vt:lpstr>
      <vt:lpstr>Calibri</vt:lpstr>
      <vt:lpstr>Calibri Light</vt:lpstr>
      <vt:lpstr>Courier New</vt:lpstr>
      <vt:lpstr>Gadugi</vt:lpstr>
      <vt:lpstr>Josefin Sans</vt:lpstr>
      <vt:lpstr>Josefin Sans Light</vt:lpstr>
      <vt:lpstr>Lato</vt:lpstr>
      <vt:lpstr>Lato Light</vt:lpstr>
      <vt:lpstr>Montserrat Light</vt:lpstr>
      <vt:lpstr>Montserrat Medium</vt:lpstr>
      <vt:lpstr>Poiret One</vt:lpstr>
      <vt:lpstr>Quicksand</vt:lpstr>
      <vt:lpstr>Quicksand Light</vt:lpstr>
      <vt:lpstr>Raleway</vt:lpstr>
      <vt:lpstr>Raleway Light</vt:lpstr>
      <vt:lpstr>Office Theme</vt:lpstr>
      <vt:lpstr>Welcome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MHB Welcome Page</dc:title>
  <dc:creator>Amanda Hwang</dc:creator>
  <cp:lastModifiedBy>Hwang, Michael</cp:lastModifiedBy>
  <cp:revision>124</cp:revision>
  <dcterms:created xsi:type="dcterms:W3CDTF">2019-06-03T14:45:54Z</dcterms:created>
  <dcterms:modified xsi:type="dcterms:W3CDTF">2019-06-22T13:12:19Z</dcterms:modified>
</cp:coreProperties>
</file>